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5929" r:id="rId5"/>
    <p:sldMasterId id="2147486927" r:id="rId6"/>
  </p:sldMasterIdLst>
  <p:notesMasterIdLst>
    <p:notesMasterId r:id="rId26"/>
  </p:notesMasterIdLst>
  <p:handoutMasterIdLst>
    <p:handoutMasterId r:id="rId27"/>
  </p:handoutMasterIdLst>
  <p:sldIdLst>
    <p:sldId id="1160" r:id="rId7"/>
    <p:sldId id="897" r:id="rId8"/>
    <p:sldId id="1126" r:id="rId9"/>
    <p:sldId id="1167" r:id="rId10"/>
    <p:sldId id="1171" r:id="rId11"/>
    <p:sldId id="1163" r:id="rId12"/>
    <p:sldId id="1162" r:id="rId13"/>
    <p:sldId id="1165" r:id="rId14"/>
    <p:sldId id="676" r:id="rId15"/>
    <p:sldId id="948" r:id="rId16"/>
    <p:sldId id="719" r:id="rId17"/>
    <p:sldId id="894" r:id="rId18"/>
    <p:sldId id="1148" r:id="rId19"/>
    <p:sldId id="1170" r:id="rId20"/>
    <p:sldId id="1125" r:id="rId21"/>
    <p:sldId id="1152" r:id="rId22"/>
    <p:sldId id="1154" r:id="rId23"/>
    <p:sldId id="1150" r:id="rId24"/>
    <p:sldId id="264" r:id="rId25"/>
  </p:sldIdLst>
  <p:sldSz cx="12192000" cy="6858000"/>
  <p:notesSz cx="6797675" cy="9928225"/>
  <p:custDataLst>
    <p:tags r:id="rId2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42913" indent="11113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887413" indent="23813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31913" indent="36513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776413" indent="49213" algn="l" rtl="0" eaLnBrk="0" fontAlgn="base" hangingPunct="0">
      <a:spcBef>
        <a:spcPct val="0"/>
      </a:spcBef>
      <a:spcAft>
        <a:spcPct val="0"/>
      </a:spcAft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400" b="1" kern="1200">
        <a:solidFill>
          <a:srgbClr val="000000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B093C0E0-C804-4914-B1BC-496628AA61A5}">
          <p14:sldIdLst>
            <p14:sldId id="1160"/>
            <p14:sldId id="897"/>
            <p14:sldId id="1126"/>
            <p14:sldId id="1167"/>
            <p14:sldId id="1171"/>
            <p14:sldId id="1163"/>
            <p14:sldId id="1162"/>
            <p14:sldId id="1165"/>
            <p14:sldId id="676"/>
            <p14:sldId id="948"/>
            <p14:sldId id="719"/>
            <p14:sldId id="894"/>
            <p14:sldId id="1148"/>
            <p14:sldId id="1170"/>
            <p14:sldId id="1125"/>
            <p14:sldId id="1152"/>
            <p14:sldId id="1154"/>
            <p14:sldId id="1150"/>
            <p14:sldId id="264"/>
          </p14:sldIdLst>
        </p14:section>
        <p14:section name="Backup" id="{78523CDE-98C3-4AAF-A5B5-3688C38FB6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440" userDrawn="1">
          <p15:clr>
            <a:srgbClr val="A4A3A4"/>
          </p15:clr>
        </p15:guide>
        <p15:guide id="2" pos="7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Šavelková Lucie Ing. Ph.D." initials="ŠLIP" lastIdx="1" clrIdx="0">
    <p:extLst>
      <p:ext uri="{19B8F6BF-5375-455C-9EA6-DF929625EA0E}">
        <p15:presenceInfo xmlns:p15="http://schemas.microsoft.com/office/powerpoint/2012/main" userId="S-1-5-21-1801674531-2146709945-725345543-27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8FAADC"/>
    <a:srgbClr val="0E8FAF"/>
    <a:srgbClr val="B0B0B0"/>
    <a:srgbClr val="FFFF00"/>
    <a:srgbClr val="000000"/>
    <a:srgbClr val="FC6914"/>
    <a:srgbClr val="303030"/>
    <a:srgbClr val="B5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87897" autoAdjust="0"/>
  </p:normalViewPr>
  <p:slideViewPr>
    <p:cSldViewPr snapToGrid="0" snapToObjects="1">
      <p:cViewPr varScale="1">
        <p:scale>
          <a:sx n="97" d="100"/>
          <a:sy n="97" d="100"/>
        </p:scale>
        <p:origin x="1050" y="72"/>
      </p:cViewPr>
      <p:guideLst>
        <p:guide orient="horz" pos="3440"/>
        <p:guide pos="726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107" d="100"/>
          <a:sy n="107" d="100"/>
        </p:scale>
        <p:origin x="4432" y="192"/>
      </p:cViewPr>
      <p:guideLst>
        <p:guide orient="horz" pos="3128"/>
        <p:guide pos="214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6400" cy="5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t" anchorCtr="0" compatLnSpc="1">
            <a:prstTxWarp prst="textNoShape">
              <a:avLst/>
            </a:prstTxWarp>
          </a:bodyPr>
          <a:lstStyle>
            <a:lvl1pPr defTabSz="805413" eaLnBrk="0" hangingPunct="0">
              <a:defRPr kumimoji="1"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93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6" y="1"/>
            <a:ext cx="2946400" cy="5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t" anchorCtr="0" compatLnSpc="1">
            <a:prstTxWarp prst="textNoShape">
              <a:avLst/>
            </a:prstTxWarp>
          </a:bodyPr>
          <a:lstStyle>
            <a:lvl1pPr algn="r" defTabSz="805413" eaLnBrk="0" hangingPunct="0">
              <a:defRPr kumimoji="1"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93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767"/>
            <a:ext cx="2946400" cy="5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b" anchorCtr="0" compatLnSpc="1">
            <a:prstTxWarp prst="textNoShape">
              <a:avLst/>
            </a:prstTxWarp>
          </a:bodyPr>
          <a:lstStyle>
            <a:lvl1pPr defTabSz="805413" eaLnBrk="0" hangingPunct="0">
              <a:defRPr kumimoji="1"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93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6" y="9379767"/>
            <a:ext cx="2946400" cy="5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b" anchorCtr="0" compatLnSpc="1">
            <a:prstTxWarp prst="textNoShape">
              <a:avLst/>
            </a:prstTxWarp>
          </a:bodyPr>
          <a:lstStyle>
            <a:lvl1pPr algn="r" defTabSz="805009">
              <a:defRPr kumimoji="1"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F5DBA2-202D-437A-87E7-A169DABFB5B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23414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t" anchorCtr="0" compatLnSpc="1">
            <a:prstTxWarp prst="textNoShape">
              <a:avLst/>
            </a:prstTxWarp>
          </a:bodyPr>
          <a:lstStyle>
            <a:lvl1pPr defTabSz="805413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6" y="0"/>
            <a:ext cx="2946400" cy="49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t" anchorCtr="0" compatLnSpc="1">
            <a:prstTxWarp prst="textNoShape">
              <a:avLst/>
            </a:prstTxWarp>
          </a:bodyPr>
          <a:lstStyle>
            <a:lvl1pPr algn="r" defTabSz="805413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49300"/>
            <a:ext cx="6594475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1226" y="4712270"/>
            <a:ext cx="4975225" cy="447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noProof="0"/>
              <a:t>Click to edit Master text styles</a:t>
            </a:r>
          </a:p>
          <a:p>
            <a:pPr lvl="1"/>
            <a:r>
              <a:rPr lang="en-US" altLang="de-DE" noProof="0"/>
              <a:t>Second level</a:t>
            </a:r>
          </a:p>
          <a:p>
            <a:pPr lvl="2"/>
            <a:r>
              <a:rPr lang="en-US" altLang="de-DE" noProof="0"/>
              <a:t>Third level</a:t>
            </a:r>
          </a:p>
          <a:p>
            <a:pPr lvl="3"/>
            <a:r>
              <a:rPr lang="en-US" altLang="de-DE" noProof="0"/>
              <a:t>Fourth level</a:t>
            </a:r>
          </a:p>
          <a:p>
            <a:pPr lvl="4"/>
            <a:r>
              <a:rPr lang="en-US" altLang="de-DE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132"/>
            <a:ext cx="2946400" cy="49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b" anchorCtr="0" compatLnSpc="1">
            <a:prstTxWarp prst="textNoShape">
              <a:avLst/>
            </a:prstTxWarp>
          </a:bodyPr>
          <a:lstStyle>
            <a:lvl1pPr defTabSz="805413" eaLnBrk="0" hangingPunct="0">
              <a:defRPr sz="1200" b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6" y="9434132"/>
            <a:ext cx="2946400" cy="49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612" tIns="40306" rIns="80612" bIns="40306" numCol="1" anchor="b" anchorCtr="0" compatLnSpc="1">
            <a:prstTxWarp prst="textNoShape">
              <a:avLst/>
            </a:prstTxWarp>
          </a:bodyPr>
          <a:lstStyle>
            <a:lvl1pPr algn="r" defTabSz="805009">
              <a:defRPr sz="12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F8292A-5D84-4CBC-80A9-6661159A165C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5557774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panose="020B0600070205080204" pitchFamily="34" charset="-128"/>
      </a:defRPr>
    </a:lvl1pPr>
    <a:lvl2pPr marL="442913" algn="l" defTabSz="9128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2pPr>
    <a:lvl3pPr marL="887413" algn="l" defTabSz="9128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3pPr>
    <a:lvl4pPr marL="1331913" algn="l" defTabSz="9128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4pPr>
    <a:lvl5pPr marL="1776413" algn="l" defTabSz="912813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MS PGothic" panose="020B0600070205080204" pitchFamily="34" charset="-128"/>
        <a:cs typeface="MS PGothic" charset="0"/>
      </a:defRPr>
    </a:lvl5pPr>
    <a:lvl6pPr marL="2223559" algn="l" defTabSz="889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668271" algn="l" defTabSz="889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12981" algn="l" defTabSz="889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557693" algn="l" defTabSz="88942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21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6713" y="1206500"/>
            <a:ext cx="5783262" cy="3254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446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1308100"/>
            <a:ext cx="6269037" cy="352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326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1308100"/>
            <a:ext cx="6269037" cy="3527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638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13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46510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3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198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137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771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06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3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93921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4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60976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5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899543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6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71479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F8292A-5D84-4CBC-80A9-6661159A165C}" type="slidenum">
              <a:rPr lang="de-DE" altLang="en-US" smtClean="0"/>
              <a:pPr>
                <a:defRPr/>
              </a:pPr>
              <a:t>7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2705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963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5125" y="1204913"/>
            <a:ext cx="5776913" cy="3249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47FF-7608-4EEF-A5B1-5FA6944055C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35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18" Type="http://schemas.openxmlformats.org/officeDocument/2006/relationships/hyperlink" Target="https://www.slideshare.net/EU_GNSS" TargetMode="External"/><Relationship Id="rId3" Type="http://schemas.openxmlformats.org/officeDocument/2006/relationships/hyperlink" Target="http://www.gsa.europa.eu/" TargetMode="External"/><Relationship Id="rId21" Type="http://schemas.openxmlformats.org/officeDocument/2006/relationships/hyperlink" Target="http://usegalileo.eu/EN/" TargetMode="External"/><Relationship Id="rId7" Type="http://schemas.openxmlformats.org/officeDocument/2006/relationships/hyperlink" Target="http://www.egnos-portal.eu/" TargetMode="External"/><Relationship Id="rId12" Type="http://schemas.openxmlformats.org/officeDocument/2006/relationships/hyperlink" Target="https://www.linkedin.com/company-beta/1597589/" TargetMode="External"/><Relationship Id="rId17" Type="http://schemas.openxmlformats.org/officeDocument/2006/relationships/image" Target="../media/image21.png"/><Relationship Id="rId25" Type="http://schemas.openxmlformats.org/officeDocument/2006/relationships/image" Target="../media/image12.jpeg"/><Relationship Id="rId2" Type="http://schemas.openxmlformats.org/officeDocument/2006/relationships/image" Target="../media/image13.png"/><Relationship Id="rId16" Type="http://schemas.openxmlformats.org/officeDocument/2006/relationships/hyperlink" Target="https://www.youtube.com/user/egnos1" TargetMode="External"/><Relationship Id="rId20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gsc-europa.eu/" TargetMode="External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hyperlink" Target="https://www.instagram.com/space4eu/" TargetMode="External"/><Relationship Id="rId10" Type="http://schemas.openxmlformats.org/officeDocument/2006/relationships/hyperlink" Target="https://www.facebook.com/EuropeanGnssAgency/" TargetMode="External"/><Relationship Id="rId19" Type="http://schemas.openxmlformats.org/officeDocument/2006/relationships/image" Target="../media/image22.jpeg"/><Relationship Id="rId4" Type="http://schemas.openxmlformats.org/officeDocument/2006/relationships/hyperlink" Target="https://www.gsa.europa.eu/subscribe-gsa-today" TargetMode="External"/><Relationship Id="rId9" Type="http://schemas.openxmlformats.org/officeDocument/2006/relationships/image" Target="../media/image17.png"/><Relationship Id="rId14" Type="http://schemas.openxmlformats.org/officeDocument/2006/relationships/hyperlink" Target="https://twitter.com/eu_gnss" TargetMode="External"/><Relationship Id="rId22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TCP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 userDrawn="1"/>
        </p:nvSpPr>
        <p:spPr bwMode="auto">
          <a:xfrm>
            <a:off x="10415956" y="6316666"/>
            <a:ext cx="1098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0" dirty="0">
                <a:solidFill>
                  <a:srgbClr val="FFFFFF"/>
                </a:solidFill>
                <a:latin typeface="+mj-lt"/>
              </a:rPr>
              <a:t>CONFIDENTIAL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61061" y="2520468"/>
            <a:ext cx="6101886" cy="52493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algn="l">
              <a:defRPr lang="en-US" altLang="en-US" sz="3200" b="1" kern="1200" noProof="0" dirty="0">
                <a:solidFill>
                  <a:schemeClr val="bg2">
                    <a:lumMod val="50000"/>
                  </a:schemeClr>
                </a:solidFill>
                <a:latin typeface="+mj-lt"/>
                <a:cs typeface="+mn-cs"/>
              </a:defRPr>
            </a:lvl1pPr>
          </a:lstStyle>
          <a:p>
            <a:pPr lvl="0"/>
            <a:r>
              <a:rPr lang="en-US" altLang="en-US" noProof="0" dirty="0"/>
              <a:t>Click to edit main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61062" y="3120546"/>
            <a:ext cx="6101886" cy="35612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1" i="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en-US" noProof="0" dirty="0"/>
              <a:t>Click to edit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61062" y="3528005"/>
            <a:ext cx="6101886" cy="3905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MS PGothic" panose="020B0600070205080204" pitchFamily="34" charset="-128"/>
              </a:defRPr>
            </a:lvl1pPr>
          </a:lstStyle>
          <a:p>
            <a:pPr lvl="0"/>
            <a:r>
              <a:rPr lang="en-US" altLang="en-US" noProof="0" dirty="0"/>
              <a:t>Click to edit location and date</a:t>
            </a:r>
          </a:p>
        </p:txBody>
      </p:sp>
    </p:spTree>
    <p:extLst>
      <p:ext uri="{BB962C8B-B14F-4D97-AF65-F5344CB8AC3E}">
        <p14:creationId xmlns:p14="http://schemas.microsoft.com/office/powerpoint/2010/main" val="3661074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987427"/>
            <a:ext cx="3931138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55" y="987428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800"/>
            </a:lvl1pPr>
            <a:lvl2pPr marL="457197" indent="0">
              <a:buNone/>
              <a:defRPr sz="2800"/>
            </a:lvl2pPr>
            <a:lvl3pPr marL="914395" indent="0">
              <a:buNone/>
              <a:defRPr sz="2400"/>
            </a:lvl3pPr>
            <a:lvl4pPr marL="1371592" indent="0">
              <a:buNone/>
              <a:defRPr sz="2000"/>
            </a:lvl4pPr>
            <a:lvl5pPr marL="1828789" indent="0">
              <a:buNone/>
              <a:defRPr sz="2000"/>
            </a:lvl5pPr>
            <a:lvl6pPr marL="2285987" indent="0">
              <a:buNone/>
              <a:defRPr sz="2000"/>
            </a:lvl6pPr>
            <a:lvl7pPr marL="2743184" indent="0">
              <a:buNone/>
              <a:defRPr sz="2000"/>
            </a:lvl7pPr>
            <a:lvl8pPr marL="3200381" indent="0">
              <a:buNone/>
              <a:defRPr sz="2000"/>
            </a:lvl8pPr>
            <a:lvl9pPr marL="365757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16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65500" y="4215485"/>
            <a:ext cx="8464550" cy="1085849"/>
          </a:xfrm>
        </p:spPr>
        <p:txBody>
          <a:bodyPr anchor="b"/>
          <a:lstStyle>
            <a:lvl1pPr algn="l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65500" y="5335192"/>
            <a:ext cx="8464550" cy="397786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Place/Conference Name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365500" y="6235604"/>
            <a:ext cx="8464550" cy="38440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aseline="0">
                <a:solidFill>
                  <a:srgbClr val="3399FF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Date, Country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365500" y="5766836"/>
            <a:ext cx="8464550" cy="468768"/>
          </a:xfrm>
        </p:spPr>
        <p:txBody>
          <a:bodyPr>
            <a:normAutofit/>
          </a:bodyPr>
          <a:lstStyle>
            <a:lvl1pPr marL="0" indent="0">
              <a:buNone/>
              <a:defRPr sz="18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t="34445" r="10485" b="20528"/>
          <a:stretch/>
        </p:blipFill>
        <p:spPr>
          <a:xfrm>
            <a:off x="0" y="0"/>
            <a:ext cx="12192000" cy="4021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5" y="5167023"/>
            <a:ext cx="2248592" cy="1452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29" y="4314264"/>
            <a:ext cx="2279769" cy="6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7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16371"/>
            <a:ext cx="10515600" cy="4176919"/>
          </a:xfrm>
        </p:spPr>
        <p:txBody>
          <a:bodyPr/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1430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002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20574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8766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6645"/>
            <a:ext cx="12191999" cy="16653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016371"/>
            <a:ext cx="10515600" cy="4176919"/>
          </a:xfrm>
        </p:spPr>
        <p:txBody>
          <a:bodyPr/>
          <a:lstStyle>
            <a:lvl1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6858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2pPr>
            <a:lvl3pPr marL="11430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3pPr>
            <a:lvl4pPr marL="16002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4pPr>
            <a:lvl5pPr marL="2057400" indent="-228600" algn="l">
              <a:lnSpc>
                <a:spcPct val="100000"/>
              </a:lnSpc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710874"/>
            <a:ext cx="1238981" cy="63565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217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3399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086100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3439460"/>
            <a:ext cx="1238981" cy="71730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3439460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94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This is a list of bullet points</a:t>
            </a:r>
          </a:p>
          <a:p>
            <a:pPr lvl="1"/>
            <a:r>
              <a:rPr lang="en-US" dirty="0"/>
              <a:t>Keep your points as short as humanly possible!</a:t>
            </a:r>
          </a:p>
          <a:p>
            <a:pPr lvl="2"/>
            <a:r>
              <a:rPr lang="en-US" dirty="0"/>
              <a:t>Use pictures. Show, don’t tell.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93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800" b="1" u="none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 typeface="Calibri Light" panose="020F0302020204030204" pitchFamily="34" charset="0"/>
              <a:buChar char="‒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06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838200" y="351064"/>
            <a:ext cx="9139238" cy="1355272"/>
          </a:xfrm>
        </p:spPr>
        <p:txBody>
          <a:bodyPr anchor="ctr">
            <a:noAutofit/>
          </a:bodyPr>
          <a:lstStyle>
            <a:lvl1pPr marL="0" indent="0">
              <a:buNone/>
              <a:defRPr sz="4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TYPE SLIDE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4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5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25699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Font typeface="Calibri Light" panose="020F0302020204030204" pitchFamily="34" charset="0"/>
              <a:buChar char="‒"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Font typeface="Calibri Light" panose="020F0302020204030204" pitchFamily="34" charset="0"/>
              <a:buChar char="‒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Font typeface="Calibri Light" panose="020F0302020204030204" pitchFamily="34" charset="0"/>
              <a:buChar char="‒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Font typeface="Calibri Light" panose="020F0302020204030204" pitchFamily="34" charset="0"/>
              <a:buChar char="‒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557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39788" y="318408"/>
            <a:ext cx="3932237" cy="155960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270120"/>
            <a:ext cx="1238981" cy="717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270120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34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140666" y="2526431"/>
            <a:ext cx="5777024" cy="180513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algn="l">
              <a:lnSpc>
                <a:spcPts val="4080"/>
              </a:lnSpc>
              <a:defRPr lang="en-US" altLang="en-US" sz="4400" b="1" i="0" kern="1200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Click to edit</a:t>
            </a:r>
            <a:br>
              <a:rPr lang="en-US" altLang="en-US" noProof="0" dirty="0"/>
            </a:br>
            <a:r>
              <a:rPr lang="en-US" altLang="en-US" noProof="0" dirty="0"/>
              <a:t>chapter</a:t>
            </a:r>
            <a:br>
              <a:rPr lang="en-US" altLang="en-US" noProof="0" dirty="0"/>
            </a:br>
            <a:r>
              <a:rPr lang="en-US" alt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51087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2569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55724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39788" y="318408"/>
            <a:ext cx="3932237" cy="1559606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SLIDE TITLE HERE</a:t>
            </a:r>
            <a:endParaRPr lang="en-GB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270120"/>
            <a:ext cx="1238981" cy="717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270120"/>
            <a:ext cx="1238981" cy="71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30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838200" y="1712470"/>
            <a:ext cx="349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How to get in touch: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38199" y="608994"/>
            <a:ext cx="92766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Linking space to user needs</a:t>
            </a: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838200" y="1712470"/>
            <a:ext cx="349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How to get in touch: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19" y="642686"/>
            <a:ext cx="1238981" cy="717305"/>
          </a:xfrm>
          <a:prstGeom prst="rect">
            <a:avLst/>
          </a:prstGeom>
        </p:spPr>
      </p:pic>
      <p:sp>
        <p:nvSpPr>
          <p:cNvPr id="58" name="TextBox 57"/>
          <p:cNvSpPr txBox="1"/>
          <p:nvPr userDrawn="1"/>
        </p:nvSpPr>
        <p:spPr>
          <a:xfrm>
            <a:off x="5171917" y="2092048"/>
            <a:ext cx="355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www.GSA.europa.eu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1" name="Picture 30">
            <a:hlinkClick r:id="rId4"/>
          </p:cNvPr>
          <p:cNvPicPr>
            <a:picLocks noChangeAspect="1"/>
          </p:cNvPicPr>
          <p:nvPr userDrawn="1"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01" y="4187605"/>
            <a:ext cx="619132" cy="442917"/>
          </a:xfrm>
          <a:prstGeom prst="rect">
            <a:avLst/>
          </a:prstGeom>
        </p:spPr>
      </p:pic>
      <p:sp>
        <p:nvSpPr>
          <p:cNvPr id="32" name="TextBox 31"/>
          <p:cNvSpPr txBox="1"/>
          <p:nvPr userDrawn="1"/>
        </p:nvSpPr>
        <p:spPr>
          <a:xfrm>
            <a:off x="5906505" y="3074402"/>
            <a:ext cx="24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GSC-europa.eu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3" name="TextBox 32"/>
          <p:cNvSpPr txBox="1"/>
          <p:nvPr userDrawn="1"/>
        </p:nvSpPr>
        <p:spPr>
          <a:xfrm>
            <a:off x="2329557" y="3074402"/>
            <a:ext cx="24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EGNOS-portal.eu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1577809" y="2890400"/>
            <a:ext cx="846901" cy="736337"/>
            <a:chOff x="585081" y="2712630"/>
            <a:chExt cx="846901" cy="73633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81" y="2972585"/>
              <a:ext cx="846901" cy="47638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37" y="2712630"/>
              <a:ext cx="287388" cy="351064"/>
            </a:xfrm>
            <a:prstGeom prst="rect">
              <a:avLst/>
            </a:prstGeom>
          </p:spPr>
        </p:pic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434" y="2805322"/>
            <a:ext cx="287388" cy="351064"/>
          </a:xfrm>
          <a:prstGeom prst="rect">
            <a:avLst/>
          </a:prstGeom>
        </p:spPr>
      </p:pic>
      <p:cxnSp>
        <p:nvCxnSpPr>
          <p:cNvPr id="40" name="Straight Connector 39"/>
          <p:cNvCxnSpPr/>
          <p:nvPr userDrawn="1"/>
        </p:nvCxnSpPr>
        <p:spPr>
          <a:xfrm>
            <a:off x="1619626" y="3799840"/>
            <a:ext cx="8788400" cy="116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Content Placeholder 3">
            <a:hlinkClick r:id="rId10"/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892" y="4163511"/>
            <a:ext cx="261864" cy="489851"/>
          </a:xfrm>
          <a:prstGeom prst="rect">
            <a:avLst/>
          </a:prstGeom>
        </p:spPr>
      </p:pic>
      <p:pic>
        <p:nvPicPr>
          <p:cNvPr id="67" name="Content Placeholder 4">
            <a:hlinkClick r:id="rId12"/>
          </p:cNvPr>
          <p:cNvPicPr>
            <a:picLocks noChangeAspect="1"/>
          </p:cNvPicPr>
          <p:nvPr userDrawn="1"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16" y="4146283"/>
            <a:ext cx="550664" cy="536328"/>
          </a:xfrm>
          <a:prstGeom prst="rect">
            <a:avLst/>
          </a:prstGeom>
        </p:spPr>
      </p:pic>
      <p:pic>
        <p:nvPicPr>
          <p:cNvPr id="68" name="Picture 67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79" y="4178829"/>
            <a:ext cx="596383" cy="472931"/>
          </a:xfrm>
          <a:prstGeom prst="rect">
            <a:avLst/>
          </a:prstGeom>
        </p:spPr>
      </p:pic>
      <p:pic>
        <p:nvPicPr>
          <p:cNvPr id="69" name="Picture 68">
            <a:hlinkClick r:id="rId16"/>
          </p:cNvPr>
          <p:cNvPicPr>
            <a:picLocks noChangeAspect="1"/>
          </p:cNvPicPr>
          <p:nvPr userDrawn="1"/>
        </p:nvPicPr>
        <p:blipFill>
          <a:blip r:embed="rId1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07" y="4228610"/>
            <a:ext cx="550664" cy="375964"/>
          </a:xfrm>
          <a:prstGeom prst="rect">
            <a:avLst/>
          </a:prstGeom>
        </p:spPr>
      </p:pic>
      <p:pic>
        <p:nvPicPr>
          <p:cNvPr id="70" name="Picture 69">
            <a:hlinkClick r:id="rId18"/>
          </p:cNvPr>
          <p:cNvPicPr>
            <a:picLocks noChangeAspect="1"/>
          </p:cNvPicPr>
          <p:nvPr userDrawn="1"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225" y="4107192"/>
            <a:ext cx="628849" cy="61247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02" y="4998993"/>
            <a:ext cx="8800924" cy="1649657"/>
          </a:xfrm>
          <a:prstGeom prst="rect">
            <a:avLst/>
          </a:prstGeom>
        </p:spPr>
      </p:pic>
      <p:sp>
        <p:nvSpPr>
          <p:cNvPr id="72" name="TextBox 71"/>
          <p:cNvSpPr txBox="1"/>
          <p:nvPr userDrawn="1"/>
        </p:nvSpPr>
        <p:spPr>
          <a:xfrm>
            <a:off x="9091464" y="3074402"/>
            <a:ext cx="18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21"/>
              </a:rPr>
              <a:t>UseGalileo.eu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8458381" y="2989430"/>
            <a:ext cx="711482" cy="606858"/>
            <a:chOff x="8089618" y="2811124"/>
            <a:chExt cx="711482" cy="606858"/>
          </a:xfrm>
        </p:grpSpPr>
        <p:sp>
          <p:nvSpPr>
            <p:cNvPr id="74" name="Hexagon 73"/>
            <p:cNvSpPr/>
            <p:nvPr/>
          </p:nvSpPr>
          <p:spPr>
            <a:xfrm rot="5400000">
              <a:off x="8142006" y="2859292"/>
              <a:ext cx="600075" cy="51730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089618" y="2811124"/>
              <a:ext cx="711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50000"/>
                    </a:schemeClr>
                  </a:solidFill>
                </a:rPr>
                <a:t>G</a:t>
              </a:r>
              <a:endParaRPr lang="en-GB" sz="3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64"/>
          <a:stretch/>
        </p:blipFill>
        <p:spPr>
          <a:xfrm>
            <a:off x="5218439" y="3132652"/>
            <a:ext cx="526286" cy="550685"/>
          </a:xfrm>
          <a:prstGeom prst="rect">
            <a:avLst/>
          </a:prstGeom>
        </p:spPr>
      </p:pic>
      <p:pic>
        <p:nvPicPr>
          <p:cNvPr id="29" name="Picture 28">
            <a:hlinkClick r:id="rId23"/>
          </p:cNvPr>
          <p:cNvPicPr>
            <a:picLocks noChangeAspect="1"/>
          </p:cNvPicPr>
          <p:nvPr userDrawn="1"/>
        </p:nvPicPr>
        <p:blipFill>
          <a:blip r:embed="rId2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178" y="4107191"/>
            <a:ext cx="589756" cy="5744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529" y="1888766"/>
            <a:ext cx="2279769" cy="65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5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608702" y="2526407"/>
            <a:ext cx="5777172" cy="180518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algn="l">
              <a:lnSpc>
                <a:spcPts val="6000"/>
              </a:lnSpc>
              <a:defRPr lang="en-US" altLang="en-US" sz="8000" b="1" i="0" kern="1200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38375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5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5D690-A19F-476C-85F2-E76BDF3DBF47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62708" y="1158951"/>
            <a:ext cx="11066585" cy="4968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spcAft>
                <a:spcPts val="0"/>
              </a:spcAft>
            </a:pPr>
            <a:r>
              <a:rPr lang="en-US" dirty="0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 dirty="0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 dirty="0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 dirty="0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845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8511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6189784" y="935669"/>
            <a:ext cx="5392617" cy="5114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433763" y="201881"/>
            <a:ext cx="11195531" cy="369332"/>
          </a:xfrm>
          <a:prstGeom prst="rect">
            <a:avLst/>
          </a:prstGeom>
        </p:spPr>
        <p:txBody>
          <a:bodyPr/>
          <a:lstStyle>
            <a:lvl1pPr algn="l">
              <a:tabLst>
                <a:tab pos="627060" algn="l"/>
              </a:tabLst>
              <a:defRPr sz="23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09600" y="935668"/>
            <a:ext cx="5392617" cy="51142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GB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750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895354"/>
            <a:ext cx="5386754" cy="63976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kumimoji="1" lang="fr-FR" sz="1800" b="1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457197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4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695" y="895354"/>
            <a:ext cx="5388708" cy="6397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fr-FR" sz="1800" b="1" smtClean="0">
                <a:solidFill>
                  <a:schemeClr val="tx1"/>
                </a:solidFill>
              </a:defRPr>
            </a:lvl1pPr>
          </a:lstStyle>
          <a:p>
            <a:pPr marL="271461" lvl="0" indent="-271461">
              <a:lnSpc>
                <a:spcPct val="100000"/>
              </a:lnSpc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33763" y="201881"/>
            <a:ext cx="11195531" cy="369332"/>
          </a:xfrm>
          <a:prstGeom prst="rect">
            <a:avLst/>
          </a:prstGeom>
        </p:spPr>
        <p:txBody>
          <a:bodyPr/>
          <a:lstStyle>
            <a:lvl1pPr algn="l">
              <a:defRPr sz="23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2"/>
          </p:nvPr>
        </p:nvSpPr>
        <p:spPr>
          <a:xfrm>
            <a:off x="609600" y="1535115"/>
            <a:ext cx="5392617" cy="4546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EED7F4DD-4AF6-4FD6-B14B-170FDC11FD2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89784" y="1535115"/>
            <a:ext cx="5392617" cy="45465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GB" dirty="0"/>
            </a:lvl5pPr>
          </a:lstStyle>
          <a:p>
            <a:pPr lvl="0">
              <a:spcAft>
                <a:spcPts val="0"/>
              </a:spcAft>
            </a:pPr>
            <a:r>
              <a:rPr lang="en-US"/>
              <a:t>Click to edit Master text styles</a:t>
            </a:r>
          </a:p>
          <a:p>
            <a:pPr lvl="1">
              <a:spcAft>
                <a:spcPts val="0"/>
              </a:spcAft>
            </a:pPr>
            <a:r>
              <a:rPr lang="en-US"/>
              <a:t>Second level</a:t>
            </a:r>
          </a:p>
          <a:p>
            <a:pPr lvl="2">
              <a:spcAft>
                <a:spcPts val="0"/>
              </a:spcAft>
            </a:pPr>
            <a:r>
              <a:rPr lang="en-US"/>
              <a:t>Third level</a:t>
            </a:r>
          </a:p>
          <a:p>
            <a:pPr lvl="3"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>
              <a:spcAft>
                <a:spcPts val="0"/>
              </a:spcAft>
            </a:pPr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310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708" y="1158951"/>
            <a:ext cx="11066585" cy="4968453"/>
          </a:xfrm>
          <a:prstGeom prst="rect">
            <a:avLst/>
          </a:prstGeom>
        </p:spPr>
        <p:txBody>
          <a:bodyPr vert="vert"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GB">
                <a:solidFill>
                  <a:schemeClr val="tx1"/>
                </a:solidFill>
              </a:defRPr>
            </a:lvl5pPr>
          </a:lstStyle>
          <a:p>
            <a:pPr marL="271461" lvl="0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71461" lvl="1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71461" lvl="2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71461" lvl="3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71461" lvl="4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955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54" y="987427"/>
            <a:ext cx="3931138" cy="1069975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55" y="987428"/>
            <a:ext cx="6172201" cy="48736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lang="en-US" smtClean="0">
                <a:solidFill>
                  <a:schemeClr val="tx1"/>
                </a:solidFill>
              </a:defRPr>
            </a:lvl1pPr>
            <a:lvl2pPr>
              <a:defRPr lang="en-US" smtClean="0">
                <a:solidFill>
                  <a:schemeClr val="tx1"/>
                </a:solidFill>
              </a:defRPr>
            </a:lvl2pPr>
            <a:lvl3pPr>
              <a:defRPr lang="en-US" smtClean="0">
                <a:solidFill>
                  <a:schemeClr val="tx1"/>
                </a:solidFill>
              </a:defRPr>
            </a:lvl3pPr>
            <a:lvl4pPr>
              <a:defRPr lang="en-US" smtClean="0">
                <a:solidFill>
                  <a:schemeClr val="tx1"/>
                </a:solidFill>
              </a:defRPr>
            </a:lvl4pPr>
            <a:lvl5pPr>
              <a:defRPr lang="en-GB">
                <a:solidFill>
                  <a:schemeClr val="tx1"/>
                </a:solidFill>
              </a:defRPr>
            </a:lvl5pPr>
          </a:lstStyle>
          <a:p>
            <a:pPr marL="271461" lvl="0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</a:p>
          <a:p>
            <a:pPr marL="271461" lvl="1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marL="271461" lvl="2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Third level</a:t>
            </a:r>
          </a:p>
          <a:p>
            <a:pPr marL="271461" lvl="3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Fourth level</a:t>
            </a:r>
          </a:p>
          <a:p>
            <a:pPr marL="271461" lvl="4" indent="-27146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154" y="2057400"/>
            <a:ext cx="393113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97" indent="0">
              <a:buNone/>
              <a:defRPr sz="1400"/>
            </a:lvl2pPr>
            <a:lvl3pPr marL="914395" indent="0">
              <a:buNone/>
              <a:defRPr sz="1200"/>
            </a:lvl3pPr>
            <a:lvl4pPr marL="1371592" indent="0">
              <a:buNone/>
              <a:defRPr sz="1000"/>
            </a:lvl4pPr>
            <a:lvl5pPr marL="1828789" indent="0">
              <a:buNone/>
              <a:defRPr sz="1000"/>
            </a:lvl5pPr>
            <a:lvl6pPr marL="2285987" indent="0">
              <a:buNone/>
              <a:defRPr sz="1000"/>
            </a:lvl6pPr>
            <a:lvl7pPr marL="2743184" indent="0">
              <a:buNone/>
              <a:defRPr sz="1000"/>
            </a:lvl7pPr>
            <a:lvl8pPr marL="3200381" indent="0">
              <a:buNone/>
              <a:defRPr sz="1000"/>
            </a:lvl8pPr>
            <a:lvl9pPr marL="365757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57DC8C-4C5E-4E90-ABD8-0B09701C25E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64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562708" y="248449"/>
            <a:ext cx="11066585" cy="475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1239446" y="6430628"/>
            <a:ext cx="693616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GB" sz="110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BE57DC8C-4C5E-4E90-ABD8-0B09701C25E8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62708" y="941916"/>
            <a:ext cx="11066585" cy="4974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923" r:id="rId1"/>
    <p:sldLayoutId id="2147486925" r:id="rId2"/>
    <p:sldLayoutId id="2147486926" r:id="rId3"/>
    <p:sldLayoutId id="2147486912" r:id="rId4"/>
    <p:sldLayoutId id="2147486917" r:id="rId5"/>
    <p:sldLayoutId id="2147486891" r:id="rId6"/>
    <p:sldLayoutId id="2147486892" r:id="rId7"/>
    <p:sldLayoutId id="2147486920" r:id="rId8"/>
    <p:sldLayoutId id="2147486918" r:id="rId9"/>
    <p:sldLayoutId id="2147486919" r:id="rId10"/>
  </p:sldLayoutIdLst>
  <p:hf hdr="0" dt="0"/>
  <p:txStyles>
    <p:titleStyle>
      <a:lvl1pPr algn="l" defTabSz="909633" rtl="0" eaLnBrk="1" fontAlgn="base" hangingPunct="1">
        <a:spcBef>
          <a:spcPct val="0"/>
        </a:spcBef>
        <a:spcAft>
          <a:spcPct val="0"/>
        </a:spcAft>
        <a:defRPr kumimoji="1" lang="en-GB" sz="2300" b="1" i="0" cap="none" baseline="0" smtClean="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  <a:cs typeface="Calibri" panose="020F0502020204030204" pitchFamily="34" charset="0"/>
        </a:defRPr>
      </a:lvl1pPr>
      <a:lvl2pPr algn="l" defTabSz="90963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ＭＳ Ｐゴシック" charset="0"/>
        </a:defRPr>
      </a:lvl2pPr>
      <a:lvl3pPr algn="l" defTabSz="90963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ＭＳ Ｐゴシック" charset="0"/>
        </a:defRPr>
      </a:lvl3pPr>
      <a:lvl4pPr algn="l" defTabSz="90963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ＭＳ Ｐゴシック" charset="0"/>
        </a:defRPr>
      </a:lvl4pPr>
      <a:lvl5pPr algn="l" defTabSz="90963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  <a:cs typeface="ＭＳ Ｐゴシック" charset="0"/>
        </a:defRPr>
      </a:lvl5pPr>
      <a:lvl6pPr marL="444710" algn="l" defTabSz="91412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Verdana" pitchFamily="34" charset="0"/>
        </a:defRPr>
      </a:lvl6pPr>
      <a:lvl7pPr marL="889417" algn="l" defTabSz="91412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Verdana" pitchFamily="34" charset="0"/>
        </a:defRPr>
      </a:lvl7pPr>
      <a:lvl8pPr marL="1334128" algn="l" defTabSz="91412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Verdana" pitchFamily="34" charset="0"/>
        </a:defRPr>
      </a:lvl8pPr>
      <a:lvl9pPr marL="1778838" algn="l" defTabSz="914123" rtl="0" eaLnBrk="1" fontAlgn="base" hangingPunct="1">
        <a:spcBef>
          <a:spcPct val="0"/>
        </a:spcBef>
        <a:spcAft>
          <a:spcPct val="0"/>
        </a:spcAft>
        <a:defRPr kumimoji="1" sz="2400">
          <a:solidFill>
            <a:schemeClr val="tx1"/>
          </a:solidFill>
          <a:latin typeface="Verdana" pitchFamily="34" charset="0"/>
        </a:defRPr>
      </a:lvl9pPr>
    </p:titleStyle>
    <p:bodyStyle>
      <a:lvl1pPr marL="271461" indent="-271461" algn="l" defTabSz="328611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kumimoji="1" lang="en-US" sz="1800" b="0" kern="0" smtClean="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541335" indent="-269874" algn="l" defTabSz="328611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Calibri" panose="020F0502020204030204" pitchFamily="34" charset="0"/>
        <a:buChar char="–"/>
        <a:defRPr kumimoji="1" lang="en-US" sz="1600" b="0" kern="0" smtClean="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804858" indent="-263524" algn="l" defTabSz="328611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Courier New" panose="02070309020205020404" pitchFamily="49" charset="0"/>
        <a:buChar char="o"/>
        <a:defRPr kumimoji="1" lang="en-US" sz="1600" b="0" kern="0" smtClean="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074732" indent="-269874" algn="l" defTabSz="328611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kumimoji="1" lang="en-US" sz="1600" b="0" kern="0" smtClean="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1346192" indent="-271461" algn="l" defTabSz="328611" rtl="0" eaLnBrk="1" fontAlgn="base" hangingPunct="1">
        <a:lnSpc>
          <a:spcPct val="10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Ø"/>
        <a:defRPr kumimoji="1" lang="en-GB" sz="1600" b="0" kern="0" smtClean="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3068184" indent="4632" algn="ctr" defTabSz="330444" rtl="0" eaLnBrk="1" fontAlgn="base" hangingPunct="1">
        <a:lnSpc>
          <a:spcPts val="1605"/>
        </a:lnSpc>
        <a:spcBef>
          <a:spcPct val="0"/>
        </a:spcBef>
        <a:spcAft>
          <a:spcPct val="0"/>
        </a:spcAft>
        <a:defRPr kumimoji="1" sz="1400" b="1">
          <a:solidFill>
            <a:srgbClr val="000000"/>
          </a:solidFill>
          <a:latin typeface="Arial" charset="0"/>
        </a:defRPr>
      </a:lvl6pPr>
      <a:lvl7pPr marL="3512894" indent="4632" algn="ctr" defTabSz="330444" rtl="0" eaLnBrk="1" fontAlgn="base" hangingPunct="1">
        <a:lnSpc>
          <a:spcPts val="1605"/>
        </a:lnSpc>
        <a:spcBef>
          <a:spcPct val="0"/>
        </a:spcBef>
        <a:spcAft>
          <a:spcPct val="0"/>
        </a:spcAft>
        <a:defRPr kumimoji="1" sz="1400" b="1">
          <a:solidFill>
            <a:srgbClr val="000000"/>
          </a:solidFill>
          <a:latin typeface="Arial" charset="0"/>
        </a:defRPr>
      </a:lvl7pPr>
      <a:lvl8pPr marL="3957604" indent="4632" algn="ctr" defTabSz="330444" rtl="0" eaLnBrk="1" fontAlgn="base" hangingPunct="1">
        <a:lnSpc>
          <a:spcPts val="1605"/>
        </a:lnSpc>
        <a:spcBef>
          <a:spcPct val="0"/>
        </a:spcBef>
        <a:spcAft>
          <a:spcPct val="0"/>
        </a:spcAft>
        <a:defRPr kumimoji="1" sz="1400" b="1">
          <a:solidFill>
            <a:srgbClr val="000000"/>
          </a:solidFill>
          <a:latin typeface="Arial" charset="0"/>
        </a:defRPr>
      </a:lvl8pPr>
      <a:lvl9pPr marL="4402312" indent="4632" algn="ctr" defTabSz="330444" rtl="0" eaLnBrk="1" fontAlgn="base" hangingPunct="1">
        <a:lnSpc>
          <a:spcPts val="1605"/>
        </a:lnSpc>
        <a:spcBef>
          <a:spcPct val="0"/>
        </a:spcBef>
        <a:spcAft>
          <a:spcPct val="0"/>
        </a:spcAft>
        <a:defRPr kumimoji="1" sz="1400" b="1">
          <a:solidFill>
            <a:srgbClr val="000000"/>
          </a:solidFill>
          <a:latin typeface="Arial" charset="0"/>
        </a:defRPr>
      </a:lvl9pPr>
    </p:bodyStyle>
    <p:otherStyle>
      <a:defPPr>
        <a:defRPr lang="de-DE"/>
      </a:defPPr>
      <a:lvl1pPr marL="0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4710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89417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34128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78838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23546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8256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12963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57672" algn="l" defTabSz="8894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0DCBE-BED3-4734-8114-7FD920ACA4E7}" type="slidenum">
              <a:rPr lang="en-GB" smtClean="0"/>
              <a:t>‹#›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287730"/>
            <a:ext cx="3940139" cy="394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9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8" r:id="rId1"/>
    <p:sldLayoutId id="2147486929" r:id="rId2"/>
    <p:sldLayoutId id="2147486930" r:id="rId3"/>
    <p:sldLayoutId id="2147486931" r:id="rId4"/>
    <p:sldLayoutId id="2147486932" r:id="rId5"/>
    <p:sldLayoutId id="2147486933" r:id="rId6"/>
    <p:sldLayoutId id="2147486934" r:id="rId7"/>
    <p:sldLayoutId id="2147486935" r:id="rId8"/>
    <p:sldLayoutId id="2147486936" r:id="rId9"/>
    <p:sldLayoutId id="2147486937" r:id="rId10"/>
    <p:sldLayoutId id="214748693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Calibri Light" panose="020F0302020204030204" pitchFamily="34" charset="0"/>
        <a:buChar char="‒"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Calibri Light" panose="020F0302020204030204" pitchFamily="34" charset="0"/>
        <a:buChar char="‒"/>
        <a:defRPr sz="20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Calibri Light" panose="020F0302020204030204" pitchFamily="34" charset="0"/>
        <a:buChar char="‒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Calibri Light" panose="020F0302020204030204" pitchFamily="34" charset="0"/>
        <a:buChar char="‒"/>
        <a:defRPr sz="18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33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gsa.europa.eu/2020-technology-report-issue-3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hyperlink" Target="https://www.linkedin.com/company-beta/1597589/" TargetMode="External"/><Relationship Id="rId18" Type="http://schemas.openxmlformats.org/officeDocument/2006/relationships/image" Target="../media/image21.png"/><Relationship Id="rId3" Type="http://schemas.openxmlformats.org/officeDocument/2006/relationships/hyperlink" Target="http://www.gsa.europa.eu/" TargetMode="External"/><Relationship Id="rId21" Type="http://schemas.openxmlformats.org/officeDocument/2006/relationships/image" Target="../media/image23.jpg"/><Relationship Id="rId7" Type="http://schemas.openxmlformats.org/officeDocument/2006/relationships/hyperlink" Target="http://www.egnos-portal.eu/" TargetMode="External"/><Relationship Id="rId12" Type="http://schemas.openxmlformats.org/officeDocument/2006/relationships/image" Target="../media/image18.png"/><Relationship Id="rId17" Type="http://schemas.openxmlformats.org/officeDocument/2006/relationships/hyperlink" Target="https://www.youtube.com/user/egnos1" TargetMode="External"/><Relationship Id="rId2" Type="http://schemas.openxmlformats.org/officeDocument/2006/relationships/image" Target="../media/image110.png"/><Relationship Id="rId16" Type="http://schemas.openxmlformats.org/officeDocument/2006/relationships/image" Target="../media/image20.png"/><Relationship Id="rId20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gsc-europa.eu/" TargetMode="External"/><Relationship Id="rId11" Type="http://schemas.openxmlformats.org/officeDocument/2006/relationships/hyperlink" Target="https://www.facebook.com/EuropeanGnssAgency/" TargetMode="External"/><Relationship Id="rId5" Type="http://schemas.openxmlformats.org/officeDocument/2006/relationships/image" Target="../media/image15.png"/><Relationship Id="rId15" Type="http://schemas.openxmlformats.org/officeDocument/2006/relationships/hyperlink" Target="https://twitter.com/eu_gnss" TargetMode="External"/><Relationship Id="rId10" Type="http://schemas.openxmlformats.org/officeDocument/2006/relationships/image" Target="../media/image111.png"/><Relationship Id="rId19" Type="http://schemas.openxmlformats.org/officeDocument/2006/relationships/hyperlink" Target="https://www.slideshare.net/EU_GNSS" TargetMode="External"/><Relationship Id="rId4" Type="http://schemas.openxmlformats.org/officeDocument/2006/relationships/hyperlink" Target="https://www.gsa.europa.eu/subscribe-gsa-today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hyperlink" Target="http://usegalileo.eu/EN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6.png"/><Relationship Id="rId7" Type="http://schemas.microsoft.com/office/2007/relationships/hdphoto" Target="../media/hdphoto2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48.png"/><Relationship Id="rId5" Type="http://schemas.openxmlformats.org/officeDocument/2006/relationships/image" Target="../media/image37.pn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notesSlide" Target="../notesSlides/notesSlide8.xml"/><Relationship Id="rId21" Type="http://schemas.openxmlformats.org/officeDocument/2006/relationships/image" Target="../media/image71.png"/><Relationship Id="rId7" Type="http://schemas.openxmlformats.org/officeDocument/2006/relationships/image" Target="../media/image58.png"/><Relationship Id="rId12" Type="http://schemas.openxmlformats.org/officeDocument/2006/relationships/image" Target="../media/image63.emf"/><Relationship Id="rId17" Type="http://schemas.openxmlformats.org/officeDocument/2006/relationships/image" Target="../media/image68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7.png"/><Relationship Id="rId20" Type="http://schemas.openxmlformats.org/officeDocument/2006/relationships/image" Target="../media/image7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34.png"/><Relationship Id="rId10" Type="http://schemas.openxmlformats.org/officeDocument/2006/relationships/image" Target="../media/image61.png"/><Relationship Id="rId19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94409" y="4574302"/>
            <a:ext cx="8835641" cy="735306"/>
          </a:xfrm>
        </p:spPr>
        <p:txBody>
          <a:bodyPr>
            <a:noAutofit/>
          </a:bodyPr>
          <a:lstStyle/>
          <a:p>
            <a:r>
              <a:rPr lang="en-US" sz="4000" dirty="0"/>
              <a:t>Benefits down to earth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94409" y="5309608"/>
            <a:ext cx="8835641" cy="782186"/>
          </a:xfrm>
        </p:spPr>
        <p:txBody>
          <a:bodyPr>
            <a:normAutofit/>
          </a:bodyPr>
          <a:lstStyle/>
          <a:p>
            <a:r>
              <a:rPr lang="en-GB" dirty="0"/>
              <a:t>Switch to Space 2 – Topic 8: Satellites you use them everyday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994409" y="6235604"/>
            <a:ext cx="8835641" cy="384401"/>
          </a:xfrm>
        </p:spPr>
        <p:txBody>
          <a:bodyPr>
            <a:normAutofit/>
          </a:bodyPr>
          <a:lstStyle/>
          <a:p>
            <a:r>
              <a:rPr lang="en-GB" dirty="0"/>
              <a:t>14 October 2020, online event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94409" y="5766836"/>
            <a:ext cx="8835641" cy="468768"/>
          </a:xfrm>
        </p:spPr>
        <p:txBody>
          <a:bodyPr/>
          <a:lstStyle/>
          <a:p>
            <a:r>
              <a:rPr lang="es-ES" dirty="0"/>
              <a:t>Pascal Claudel, Reinhard </a:t>
            </a:r>
            <a:r>
              <a:rPr lang="es-ES" dirty="0" err="1"/>
              <a:t>Blasi</a:t>
            </a:r>
            <a:r>
              <a:rPr lang="es-E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67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E4BA8A-5541-488A-B2C1-184B50781780}"/>
              </a:ext>
            </a:extLst>
          </p:cNvPr>
          <p:cNvGrpSpPr/>
          <p:nvPr/>
        </p:nvGrpSpPr>
        <p:grpSpPr>
          <a:xfrm>
            <a:off x="2401377" y="2021610"/>
            <a:ext cx="6610115" cy="3738700"/>
            <a:chOff x="1854200" y="2044699"/>
            <a:chExt cx="6610115" cy="37387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EED783-733B-421D-840E-67C114F7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4200" y="2044699"/>
              <a:ext cx="6610115" cy="37387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A5B9AF-57C0-4437-A991-B8B953B3084E}"/>
                </a:ext>
              </a:extLst>
            </p:cNvPr>
            <p:cNvSpPr/>
            <p:nvPr/>
          </p:nvSpPr>
          <p:spPr>
            <a:xfrm>
              <a:off x="4181475" y="4775867"/>
              <a:ext cx="1085850" cy="7676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C97B6F-5669-40F9-90AF-BA68C6CF6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22296" y="4597010"/>
              <a:ext cx="385155" cy="35058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D14457-D6D3-4720-B6E5-5398CBC74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32350" y="4597010"/>
              <a:ext cx="385155" cy="35058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F08422-B7B7-496F-B11A-166024E4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8910" y="4919019"/>
              <a:ext cx="385155" cy="35058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8661457-BA27-4916-BE9A-B62B0BA33425}"/>
                </a:ext>
              </a:extLst>
            </p:cNvPr>
            <p:cNvSpPr/>
            <p:nvPr/>
          </p:nvSpPr>
          <p:spPr>
            <a:xfrm>
              <a:off x="3621742" y="4872385"/>
              <a:ext cx="650875" cy="1307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</p:grp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29407" y="256544"/>
            <a:ext cx="9363044" cy="1355272"/>
          </a:xfrm>
        </p:spPr>
        <p:txBody>
          <a:bodyPr/>
          <a:lstStyle/>
          <a:p>
            <a:r>
              <a:rPr lang="en-GB" sz="3400" dirty="0"/>
              <a:t>GNSS and EO are the core components in the digital farming ecosystem (Agriculture 4.0)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2C193B-CDA5-475C-AFF3-FADF4300B084}"/>
              </a:ext>
            </a:extLst>
          </p:cNvPr>
          <p:cNvCxnSpPr/>
          <p:nvPr/>
        </p:nvCxnSpPr>
        <p:spPr>
          <a:xfrm flipV="1">
            <a:off x="2140860" y="1969022"/>
            <a:ext cx="2520000" cy="221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88FBE9-44DE-4E34-AA08-108ED4030A38}"/>
              </a:ext>
            </a:extLst>
          </p:cNvPr>
          <p:cNvCxnSpPr/>
          <p:nvPr/>
        </p:nvCxnSpPr>
        <p:spPr>
          <a:xfrm>
            <a:off x="2336412" y="1796429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6D8E6B-D953-4777-8A29-73EC762C1A5D}"/>
              </a:ext>
            </a:extLst>
          </p:cNvPr>
          <p:cNvSpPr txBox="1"/>
          <p:nvPr/>
        </p:nvSpPr>
        <p:spPr>
          <a:xfrm>
            <a:off x="1680928" y="5863276"/>
            <a:ext cx="7397198" cy="783193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GNSS</a:t>
            </a:r>
            <a:r>
              <a:rPr lang="en-GB" sz="2000" b="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EO</a:t>
            </a:r>
            <a:r>
              <a:rPr lang="en-GB" sz="2000" b="0" dirty="0">
                <a:solidFill>
                  <a:schemeClr val="bg1"/>
                </a:solidFill>
                <a:latin typeface="+mn-lt"/>
              </a:rPr>
              <a:t> are examples out of many elements in the complete production system, although an </a:t>
            </a:r>
            <a:r>
              <a:rPr lang="en-GB" sz="2000" dirty="0">
                <a:solidFill>
                  <a:schemeClr val="bg1"/>
                </a:solidFill>
                <a:latin typeface="+mn-lt"/>
              </a:rPr>
              <a:t>eminently important 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6BFCB6-0F96-4CC4-AA37-1A64819A345A}"/>
              </a:ext>
            </a:extLst>
          </p:cNvPr>
          <p:cNvSpPr txBox="1"/>
          <p:nvPr/>
        </p:nvSpPr>
        <p:spPr>
          <a:xfrm>
            <a:off x="2401377" y="1635460"/>
            <a:ext cx="1110058" cy="26161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1</a:t>
            </a:r>
          </a:p>
        </p:txBody>
      </p:sp>
    </p:spTree>
    <p:extLst>
      <p:ext uri="{BB962C8B-B14F-4D97-AF65-F5344CB8AC3E}">
        <p14:creationId xmlns:p14="http://schemas.microsoft.com/office/powerpoint/2010/main" val="1353911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20117" y="746681"/>
            <a:ext cx="8737094" cy="500786"/>
          </a:xfrm>
        </p:spPr>
        <p:txBody>
          <a:bodyPr/>
          <a:lstStyle/>
          <a:p>
            <a:r>
              <a:rPr lang="en-GB" sz="3400" dirty="0"/>
              <a:t>GNSS enabling ‘’Smart’’ everything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989" y="1818970"/>
            <a:ext cx="43317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3143250" algn="l"/>
              </a:tabLst>
            </a:pPr>
            <a:r>
              <a:rPr lang="en-GB" sz="2000" b="0" dirty="0">
                <a:solidFill>
                  <a:schemeClr val="accent2"/>
                </a:solidFill>
              </a:rPr>
              <a:t>Ubiquitous</a:t>
            </a:r>
            <a:r>
              <a:rPr lang="en-GB" sz="2000" dirty="0">
                <a:solidFill>
                  <a:schemeClr val="accent2"/>
                </a:solidFill>
              </a:rPr>
              <a:t> location</a:t>
            </a:r>
            <a:r>
              <a:rPr lang="en-GB" sz="2000" b="0" dirty="0">
                <a:solidFill>
                  <a:schemeClr val="accent2"/>
                </a:solidFill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3143250" algn="l"/>
              </a:tabLst>
            </a:pPr>
            <a:r>
              <a:rPr lang="en-GB" sz="2000" b="0" dirty="0">
                <a:solidFill>
                  <a:schemeClr val="accent2"/>
                </a:solidFill>
              </a:rPr>
              <a:t>Ubiquitous</a:t>
            </a:r>
            <a:r>
              <a:rPr lang="en-GB" sz="2000" dirty="0">
                <a:solidFill>
                  <a:schemeClr val="accent2"/>
                </a:solidFill>
              </a:rPr>
              <a:t> sensing </a:t>
            </a:r>
            <a:r>
              <a:rPr lang="en-GB" sz="2000" b="0" dirty="0">
                <a:solidFill>
                  <a:schemeClr val="accent2"/>
                </a:solidFill>
              </a:rPr>
              <a:t>	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3143250" algn="l"/>
              </a:tabLst>
            </a:pPr>
            <a:r>
              <a:rPr lang="en-GB" sz="2000" b="0" dirty="0">
                <a:solidFill>
                  <a:schemeClr val="accent2"/>
                </a:solidFill>
              </a:rPr>
              <a:t>Ubiquitous </a:t>
            </a:r>
            <a:r>
              <a:rPr lang="en-GB" sz="2000" dirty="0">
                <a:solidFill>
                  <a:schemeClr val="accent2"/>
                </a:solidFill>
              </a:rPr>
              <a:t>communications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2637"/>
          <a:stretch/>
        </p:blipFill>
        <p:spPr>
          <a:xfrm>
            <a:off x="99569" y="3199942"/>
            <a:ext cx="5114152" cy="27953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642556"/>
            <a:ext cx="85547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Image: https://internetofthingsagenda.techtarget.com/definition/smart-city</a:t>
            </a:r>
          </a:p>
        </p:txBody>
      </p:sp>
      <p:sp>
        <p:nvSpPr>
          <p:cNvPr id="8" name="Isosceles Triangle 7"/>
          <p:cNvSpPr/>
          <p:nvPr/>
        </p:nvSpPr>
        <p:spPr>
          <a:xfrm rot="5400000">
            <a:off x="4882585" y="4228510"/>
            <a:ext cx="1281259" cy="471340"/>
          </a:xfrm>
          <a:prstGeom prst="triangle">
            <a:avLst>
              <a:gd name="adj" fmla="val 50008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81C8E38-3059-4192-BCA5-C6B36398412C}"/>
              </a:ext>
            </a:extLst>
          </p:cNvPr>
          <p:cNvSpPr/>
          <p:nvPr/>
        </p:nvSpPr>
        <p:spPr>
          <a:xfrm>
            <a:off x="6192306" y="2633606"/>
            <a:ext cx="3920763" cy="4572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GNSS #1 technology for 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location</a:t>
            </a:r>
            <a:r>
              <a:rPr lang="en-GB" dirty="0"/>
              <a:t>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navigation</a:t>
            </a: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58CF0172-AC60-4EA2-82D2-37802CC3F865}"/>
              </a:ext>
            </a:extLst>
          </p:cNvPr>
          <p:cNvSpPr/>
          <p:nvPr/>
        </p:nvSpPr>
        <p:spPr>
          <a:xfrm>
            <a:off x="6188842" y="3557030"/>
            <a:ext cx="3920763" cy="118456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Sensing</a:t>
            </a:r>
            <a:r>
              <a:rPr lang="en-GB" dirty="0"/>
              <a:t>: </a:t>
            </a:r>
            <a:r>
              <a:rPr lang="en-GB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a ever changing environment, sensor data must be accurately time stamped to provide real situation awareness 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GNSS #1 technology for time stamping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id="{7A169A55-EFEC-44F2-86C5-17BD27ED7D7D}"/>
              </a:ext>
            </a:extLst>
          </p:cNvPr>
          <p:cNvSpPr/>
          <p:nvPr/>
        </p:nvSpPr>
        <p:spPr>
          <a:xfrm>
            <a:off x="6195770" y="5060249"/>
            <a:ext cx="3920763" cy="85551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accent2">
                    <a:lumMod val="75000"/>
                  </a:schemeClr>
                </a:solidFill>
              </a:rPr>
              <a:t>Communications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  <a:r>
              <a:rPr lang="en-GB" dirty="0"/>
              <a:t> </a:t>
            </a:r>
            <a:r>
              <a:rPr lang="en-GB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Digital networks need to be accurately synchronised 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GNSS #1 technology for network synchronisation</a:t>
            </a: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FBC3F8B9-3B34-49C2-9B53-9909B318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500" y="2170845"/>
            <a:ext cx="5452554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dirty="0"/>
              <a:t>GNSS in the forefront: </a:t>
            </a:r>
            <a:r>
              <a:rPr lang="en-GB" sz="2200" b="1" dirty="0"/>
              <a:t>Location</a:t>
            </a:r>
            <a:r>
              <a:rPr lang="en-GB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GB" sz="2200" b="1" dirty="0"/>
              <a:t>(+ Navigation)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695743-5376-4C0A-BECE-43158F545FE4}"/>
              </a:ext>
            </a:extLst>
          </p:cNvPr>
          <p:cNvSpPr txBox="1"/>
          <p:nvPr/>
        </p:nvSpPr>
        <p:spPr>
          <a:xfrm>
            <a:off x="9743758" y="2989867"/>
            <a:ext cx="811117" cy="374571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P+N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4572CC-03A0-4AF2-BBEE-AE5900EF073A}"/>
              </a:ext>
            </a:extLst>
          </p:cNvPr>
          <p:cNvSpPr txBox="1"/>
          <p:nvPr/>
        </p:nvSpPr>
        <p:spPr>
          <a:xfrm>
            <a:off x="9743758" y="4559615"/>
            <a:ext cx="662019" cy="374571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D7C789-C2AE-4D07-8B3B-540F6B54CDCB}"/>
              </a:ext>
            </a:extLst>
          </p:cNvPr>
          <p:cNvSpPr txBox="1"/>
          <p:nvPr/>
        </p:nvSpPr>
        <p:spPr>
          <a:xfrm>
            <a:off x="9680565" y="5808018"/>
            <a:ext cx="788404" cy="374571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T&amp;S</a:t>
            </a:r>
          </a:p>
        </p:txBody>
      </p:sp>
      <p:sp>
        <p:nvSpPr>
          <p:cNvPr id="23" name="Content Placeholder 4">
            <a:extLst>
              <a:ext uri="{FF2B5EF4-FFF2-40B4-BE49-F238E27FC236}">
                <a16:creationId xmlns:a16="http://schemas.microsoft.com/office/drawing/2014/main" id="{D4D73A75-DCEA-406B-B3C5-F761B1267A6B}"/>
              </a:ext>
            </a:extLst>
          </p:cNvPr>
          <p:cNvSpPr txBox="1">
            <a:spLocks/>
          </p:cNvSpPr>
          <p:nvPr/>
        </p:nvSpPr>
        <p:spPr>
          <a:xfrm>
            <a:off x="5750500" y="3099254"/>
            <a:ext cx="5452554" cy="463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Calibri Light" panose="020F0302020204030204" pitchFamily="34" charset="0"/>
              <a:buChar char="‒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Calibri Light" panose="020F0302020204030204" pitchFamily="34" charset="0"/>
              <a:buChar char="‒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Calibri Light" panose="020F0302020204030204" pitchFamily="34" charset="0"/>
              <a:buChar char="‒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Calibri Light" panose="020F0302020204030204" pitchFamily="34" charset="0"/>
              <a:buChar char="‒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dirty="0"/>
              <a:t>GNSS in the background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56981CC-0572-4CEA-8474-1CEA3C423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7547" y="2628045"/>
            <a:ext cx="1167029" cy="669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663D00-EFFD-4CE0-9BCF-56584E932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848" y="3860735"/>
            <a:ext cx="1175728" cy="673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FF53C6-BCAF-465E-A745-FD43C2D83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1436" y="5154048"/>
            <a:ext cx="1179218" cy="66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8A1394-A497-412C-90C1-22347DF5DCBF}"/>
              </a:ext>
            </a:extLst>
          </p:cNvPr>
          <p:cNvCxnSpPr/>
          <p:nvPr/>
        </p:nvCxnSpPr>
        <p:spPr>
          <a:xfrm flipV="1">
            <a:off x="429506" y="1720742"/>
            <a:ext cx="2520000" cy="221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C4923DC-50B6-4A7B-89B7-70DC3D4448A3}"/>
              </a:ext>
            </a:extLst>
          </p:cNvPr>
          <p:cNvCxnSpPr/>
          <p:nvPr/>
        </p:nvCxnSpPr>
        <p:spPr>
          <a:xfrm>
            <a:off x="625058" y="1548149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6549F3-41CE-4FF7-9968-3C9C020A6DEC}"/>
              </a:ext>
            </a:extLst>
          </p:cNvPr>
          <p:cNvSpPr txBox="1"/>
          <p:nvPr/>
        </p:nvSpPr>
        <p:spPr>
          <a:xfrm>
            <a:off x="690023" y="1387180"/>
            <a:ext cx="1110058" cy="26161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72E88A-7634-4390-B3A1-483BAD26D5EC}"/>
              </a:ext>
            </a:extLst>
          </p:cNvPr>
          <p:cNvSpPr txBox="1"/>
          <p:nvPr/>
        </p:nvSpPr>
        <p:spPr>
          <a:xfrm>
            <a:off x="3582358" y="6137818"/>
            <a:ext cx="4972421" cy="442674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n-lt"/>
              </a:rPr>
              <a:t>GNSS</a:t>
            </a:r>
            <a:r>
              <a:rPr lang="en-GB" sz="2000" b="0" dirty="0">
                <a:solidFill>
                  <a:schemeClr val="bg1"/>
                </a:solidFill>
                <a:latin typeface="+mn-lt"/>
              </a:rPr>
              <a:t> technology is everywhere in our cities</a:t>
            </a:r>
            <a:endParaRPr lang="en-GB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290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28506" y="374738"/>
            <a:ext cx="8329497" cy="1355272"/>
          </a:xfrm>
        </p:spPr>
        <p:txBody>
          <a:bodyPr/>
          <a:lstStyle/>
          <a:p>
            <a:r>
              <a:rPr lang="en-GB" sz="3400" dirty="0"/>
              <a:t>…and provide benefits to the EU citizens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1A44F1E-C770-4E1D-B9A6-C38F0301860A}"/>
              </a:ext>
            </a:extLst>
          </p:cNvPr>
          <p:cNvCxnSpPr/>
          <p:nvPr/>
        </p:nvCxnSpPr>
        <p:spPr>
          <a:xfrm flipV="1">
            <a:off x="2331716" y="2505269"/>
            <a:ext cx="2880000" cy="221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BF4DFEE-D708-47A1-B597-530F25BF563C}"/>
              </a:ext>
            </a:extLst>
          </p:cNvPr>
          <p:cNvCxnSpPr/>
          <p:nvPr/>
        </p:nvCxnSpPr>
        <p:spPr>
          <a:xfrm>
            <a:off x="2463768" y="2332676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3A8A6C-47AE-4AC1-8DAA-5BB7156681A2}"/>
              </a:ext>
            </a:extLst>
          </p:cNvPr>
          <p:cNvSpPr/>
          <p:nvPr/>
        </p:nvSpPr>
        <p:spPr>
          <a:xfrm>
            <a:off x="2554496" y="1950375"/>
            <a:ext cx="1044260" cy="5909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Helps us 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move……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B5A3CFA-A48B-46F4-ADC7-DA3D023988BA}"/>
              </a:ext>
            </a:extLst>
          </p:cNvPr>
          <p:cNvGrpSpPr/>
          <p:nvPr/>
        </p:nvGrpSpPr>
        <p:grpSpPr>
          <a:xfrm>
            <a:off x="2650216" y="2677861"/>
            <a:ext cx="1061111" cy="929762"/>
            <a:chOff x="962929" y="3073265"/>
            <a:chExt cx="1245392" cy="905369"/>
          </a:xfrm>
        </p:grpSpPr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34E98023-DFD9-4215-B0BF-9BB77EA0A06E}"/>
                </a:ext>
              </a:extLst>
            </p:cNvPr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929" y="3073265"/>
              <a:ext cx="1245392" cy="901195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98" name="TextBox 23">
              <a:extLst>
                <a:ext uri="{FF2B5EF4-FFF2-40B4-BE49-F238E27FC236}">
                  <a16:creationId xmlns:a16="http://schemas.microsoft.com/office/drawing/2014/main" id="{340EDD62-90FA-489C-B1FB-080FCD66DA2A}"/>
                </a:ext>
              </a:extLst>
            </p:cNvPr>
            <p:cNvSpPr txBox="1"/>
            <p:nvPr/>
          </p:nvSpPr>
          <p:spPr>
            <a:xfrm>
              <a:off x="962929" y="3635600"/>
              <a:ext cx="1245392" cy="343034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TRAFFIC </a:t>
              </a:r>
              <a:r>
                <a:rPr lang="en-GB" sz="1050" dirty="0">
                  <a:solidFill>
                    <a:schemeClr val="accent1">
                      <a:lumMod val="50000"/>
                    </a:schemeClr>
                  </a:solidFill>
                </a:rPr>
                <a:t>MANAGEMENT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5E3E07-A4B8-4723-8CF8-BD861ED80639}"/>
              </a:ext>
            </a:extLst>
          </p:cNvPr>
          <p:cNvGrpSpPr/>
          <p:nvPr/>
        </p:nvGrpSpPr>
        <p:grpSpPr>
          <a:xfrm>
            <a:off x="2650214" y="3702441"/>
            <a:ext cx="1066276" cy="936504"/>
            <a:chOff x="962928" y="4937304"/>
            <a:chExt cx="1259937" cy="911935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D95F47A-AD13-431B-9343-EDB0FC669F60}"/>
                </a:ext>
              </a:extLst>
            </p:cNvPr>
            <p:cNvPicPr>
              <a:picLocks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928" y="4937304"/>
              <a:ext cx="1253834" cy="911935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96" name="TextBox 26">
              <a:extLst>
                <a:ext uri="{FF2B5EF4-FFF2-40B4-BE49-F238E27FC236}">
                  <a16:creationId xmlns:a16="http://schemas.microsoft.com/office/drawing/2014/main" id="{60FBDBC6-CD9B-40C3-A514-64E5597D4C2C}"/>
                </a:ext>
              </a:extLst>
            </p:cNvPr>
            <p:cNvSpPr txBox="1"/>
            <p:nvPr/>
          </p:nvSpPr>
          <p:spPr>
            <a:xfrm>
              <a:off x="969031" y="4945655"/>
              <a:ext cx="1253834" cy="344721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AIRCRAFT LANDING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25830B5-8D91-4B83-BE49-588A15AB49FC}"/>
              </a:ext>
            </a:extLst>
          </p:cNvPr>
          <p:cNvGrpSpPr/>
          <p:nvPr/>
        </p:nvGrpSpPr>
        <p:grpSpPr>
          <a:xfrm>
            <a:off x="3906928" y="3702442"/>
            <a:ext cx="1061111" cy="942245"/>
            <a:chOff x="2601519" y="4938230"/>
            <a:chExt cx="1255150" cy="917525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0622BD3E-B35D-4F2C-B5E8-A90FB8D9E391}"/>
                </a:ext>
              </a:extLst>
            </p:cNvPr>
            <p:cNvPicPr>
              <a:picLocks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1519" y="4938230"/>
              <a:ext cx="1255150" cy="917525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94" name="TextBox 31">
              <a:extLst>
                <a:ext uri="{FF2B5EF4-FFF2-40B4-BE49-F238E27FC236}">
                  <a16:creationId xmlns:a16="http://schemas.microsoft.com/office/drawing/2014/main" id="{76858939-DD19-4C76-AEEE-11CF74A37632}"/>
                </a:ext>
              </a:extLst>
            </p:cNvPr>
            <p:cNvSpPr txBox="1"/>
            <p:nvPr/>
          </p:nvSpPr>
          <p:spPr>
            <a:xfrm>
              <a:off x="2601519" y="4942874"/>
              <a:ext cx="1255150" cy="344721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MARITIME NAVIGATION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1867D1-D313-4EC5-8F8C-487382FB3097}"/>
              </a:ext>
            </a:extLst>
          </p:cNvPr>
          <p:cNvGrpSpPr/>
          <p:nvPr/>
        </p:nvGrpSpPr>
        <p:grpSpPr>
          <a:xfrm>
            <a:off x="3908628" y="2679302"/>
            <a:ext cx="1061112" cy="933916"/>
            <a:chOff x="2373121" y="3074624"/>
            <a:chExt cx="1237802" cy="90941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9DF0255-301F-40E6-AC2B-FA313F88BA3C}"/>
                </a:ext>
              </a:extLst>
            </p:cNvPr>
            <p:cNvPicPr>
              <a:picLocks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3122" y="3074624"/>
              <a:ext cx="1237801" cy="909414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92" name="TextBox 35">
              <a:extLst>
                <a:ext uri="{FF2B5EF4-FFF2-40B4-BE49-F238E27FC236}">
                  <a16:creationId xmlns:a16="http://schemas.microsoft.com/office/drawing/2014/main" id="{72C193BE-80C0-4509-B8EE-F1F7AC435881}"/>
                </a:ext>
              </a:extLst>
            </p:cNvPr>
            <p:cNvSpPr txBox="1"/>
            <p:nvPr/>
          </p:nvSpPr>
          <p:spPr>
            <a:xfrm>
              <a:off x="2373121" y="3633000"/>
              <a:ext cx="1237801" cy="344720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NAVIGATING IN THE CITY</a:t>
              </a: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28C9FFD9-4E6D-4183-9630-C3A2DB6943EE}"/>
              </a:ext>
            </a:extLst>
          </p:cNvPr>
          <p:cNvSpPr txBox="1"/>
          <p:nvPr/>
        </p:nvSpPr>
        <p:spPr>
          <a:xfrm>
            <a:off x="2465177" y="5044767"/>
            <a:ext cx="2571311" cy="157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80,000 flight delays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20,000 diversions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avoided in Europe</a:t>
            </a: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15M tonnes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CO</a:t>
            </a:r>
            <a:r>
              <a:rPr lang="en-GB" sz="1400" b="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saved</a:t>
            </a:r>
            <a:endParaRPr lang="en-GB" sz="1400" b="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3.5 billion litres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fuel saved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D2A2B44-3E24-496C-869F-CD02AD8EC792}"/>
              </a:ext>
            </a:extLst>
          </p:cNvPr>
          <p:cNvCxnSpPr/>
          <p:nvPr/>
        </p:nvCxnSpPr>
        <p:spPr>
          <a:xfrm flipV="1">
            <a:off x="5386320" y="2502221"/>
            <a:ext cx="2880000" cy="221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F421869-C148-47DA-8241-92E4E5026696}"/>
              </a:ext>
            </a:extLst>
          </p:cNvPr>
          <p:cNvCxnSpPr/>
          <p:nvPr/>
        </p:nvCxnSpPr>
        <p:spPr>
          <a:xfrm>
            <a:off x="5518372" y="2329628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A8DA1953-BBDE-4890-8802-6E7F096D3FDA}"/>
              </a:ext>
            </a:extLst>
          </p:cNvPr>
          <p:cNvSpPr/>
          <p:nvPr/>
        </p:nvSpPr>
        <p:spPr>
          <a:xfrm>
            <a:off x="5688763" y="1907591"/>
            <a:ext cx="1036310" cy="5909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Helps us 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work……</a:t>
            </a:r>
          </a:p>
        </p:txBody>
      </p:sp>
      <p:sp>
        <p:nvSpPr>
          <p:cNvPr id="45" name="TextBox 40">
            <a:extLst>
              <a:ext uri="{FF2B5EF4-FFF2-40B4-BE49-F238E27FC236}">
                <a16:creationId xmlns:a16="http://schemas.microsoft.com/office/drawing/2014/main" id="{DD860830-5E40-47E0-9F48-6251AD0039BF}"/>
              </a:ext>
            </a:extLst>
          </p:cNvPr>
          <p:cNvSpPr txBox="1"/>
          <p:nvPr/>
        </p:nvSpPr>
        <p:spPr>
          <a:xfrm>
            <a:off x="5638538" y="5041707"/>
            <a:ext cx="2769716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4,500 tonnes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pesticides and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1.5mln tonnes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 fertiliser saved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least 800mln hours saved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Europe’s consumers and professionals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Nearly 50,000 annual jobs 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supported in the downstream </a:t>
            </a:r>
            <a:b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GNSS industry in Europe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75F6CB8-F51C-49D0-841F-8B99AFC3F857}"/>
              </a:ext>
            </a:extLst>
          </p:cNvPr>
          <p:cNvGrpSpPr/>
          <p:nvPr/>
        </p:nvGrpSpPr>
        <p:grpSpPr>
          <a:xfrm>
            <a:off x="7267239" y="3811597"/>
            <a:ext cx="1061111" cy="983599"/>
            <a:chOff x="6490075" y="3684911"/>
            <a:chExt cx="1332000" cy="957795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3F29AEE-CA10-4AF4-9595-0F73AD4E1CFA}"/>
                </a:ext>
              </a:extLst>
            </p:cNvPr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0075" y="3684911"/>
              <a:ext cx="1332000" cy="900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90" name="TextBox 58">
              <a:extLst>
                <a:ext uri="{FF2B5EF4-FFF2-40B4-BE49-F238E27FC236}">
                  <a16:creationId xmlns:a16="http://schemas.microsoft.com/office/drawing/2014/main" id="{BA151ADB-68DA-45A2-A0FC-3A3E37D8875C}"/>
                </a:ext>
              </a:extLst>
            </p:cNvPr>
            <p:cNvSpPr txBox="1"/>
            <p:nvPr/>
          </p:nvSpPr>
          <p:spPr>
            <a:xfrm>
              <a:off x="6490075" y="4173109"/>
              <a:ext cx="1332000" cy="46959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FOREST MANAGEMENT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466B276-A07B-4299-82C8-34920E572719}"/>
              </a:ext>
            </a:extLst>
          </p:cNvPr>
          <p:cNvGrpSpPr/>
          <p:nvPr/>
        </p:nvGrpSpPr>
        <p:grpSpPr>
          <a:xfrm>
            <a:off x="7250101" y="2680708"/>
            <a:ext cx="1151684" cy="1025592"/>
            <a:chOff x="5161777" y="2539039"/>
            <a:chExt cx="1445696" cy="998686"/>
          </a:xfrm>
        </p:grpSpPr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8CCF1F52-3725-4DA9-9B2B-B6E84E6705DB}"/>
                </a:ext>
              </a:extLst>
            </p:cNvPr>
            <p:cNvPicPr>
              <a:picLocks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1777" y="2637725"/>
              <a:ext cx="1331999" cy="900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8" name="TextBox 61">
              <a:extLst>
                <a:ext uri="{FF2B5EF4-FFF2-40B4-BE49-F238E27FC236}">
                  <a16:creationId xmlns:a16="http://schemas.microsoft.com/office/drawing/2014/main" id="{F0980E7C-20FE-46DE-9E5C-10297089A741}"/>
                </a:ext>
              </a:extLst>
            </p:cNvPr>
            <p:cNvSpPr txBox="1"/>
            <p:nvPr/>
          </p:nvSpPr>
          <p:spPr>
            <a:xfrm>
              <a:off x="5275474" y="2539039"/>
              <a:ext cx="1331999" cy="344721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MAPPING AND SURVEYING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86CFEFA-717D-41B7-9A21-CCE2A3526349}"/>
              </a:ext>
            </a:extLst>
          </p:cNvPr>
          <p:cNvGrpSpPr/>
          <p:nvPr/>
        </p:nvGrpSpPr>
        <p:grpSpPr>
          <a:xfrm>
            <a:off x="5763706" y="2694017"/>
            <a:ext cx="1061111" cy="981890"/>
            <a:chOff x="4670802" y="3664693"/>
            <a:chExt cx="1332000" cy="956131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AF0E2590-3E40-4225-9275-74AE89491AA8}"/>
                </a:ext>
              </a:extLst>
            </p:cNvPr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0802" y="3720824"/>
              <a:ext cx="1332000" cy="900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6" name="TextBox 64">
              <a:extLst>
                <a:ext uri="{FF2B5EF4-FFF2-40B4-BE49-F238E27FC236}">
                  <a16:creationId xmlns:a16="http://schemas.microsoft.com/office/drawing/2014/main" id="{C270A771-D7B2-494F-8145-B04ACC0DCFE6}"/>
                </a:ext>
              </a:extLst>
            </p:cNvPr>
            <p:cNvSpPr txBox="1"/>
            <p:nvPr/>
          </p:nvSpPr>
          <p:spPr>
            <a:xfrm>
              <a:off x="4670802" y="3664693"/>
              <a:ext cx="1332000" cy="46453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050" dirty="0">
                  <a:solidFill>
                    <a:schemeClr val="accent1">
                      <a:lumMod val="50000"/>
                    </a:schemeClr>
                  </a:solidFill>
                </a:rPr>
                <a:t>TRANSPORT OF DANGEROUS GOODS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DDFF148-545C-4019-BDE4-A1775584650F}"/>
              </a:ext>
            </a:extLst>
          </p:cNvPr>
          <p:cNvGrpSpPr/>
          <p:nvPr/>
        </p:nvGrpSpPr>
        <p:grpSpPr>
          <a:xfrm>
            <a:off x="5778711" y="3759844"/>
            <a:ext cx="1061111" cy="981001"/>
            <a:chOff x="4683080" y="2601119"/>
            <a:chExt cx="1332000" cy="955265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3C9AEA9-E9C7-4517-9FEB-1C932A04FD73}"/>
                </a:ext>
              </a:extLst>
            </p:cNvPr>
            <p:cNvPicPr>
              <a:picLocks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3080" y="2601119"/>
              <a:ext cx="1332000" cy="900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4" name="TextBox 67">
              <a:extLst>
                <a:ext uri="{FF2B5EF4-FFF2-40B4-BE49-F238E27FC236}">
                  <a16:creationId xmlns:a16="http://schemas.microsoft.com/office/drawing/2014/main" id="{B9E54AE3-80AD-4449-9E9A-A835AB313007}"/>
                </a:ext>
              </a:extLst>
            </p:cNvPr>
            <p:cNvSpPr txBox="1"/>
            <p:nvPr/>
          </p:nvSpPr>
          <p:spPr>
            <a:xfrm>
              <a:off x="4683080" y="3091845"/>
              <a:ext cx="1332000" cy="464539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900" dirty="0">
                  <a:solidFill>
                    <a:schemeClr val="accent1">
                      <a:lumMod val="50000"/>
                    </a:schemeClr>
                  </a:solidFill>
                </a:rPr>
                <a:t>SYNCHRONIZATION OF ENERGY NETWORKS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1AC755-0E3D-4E87-85C5-71EE4866C58F}"/>
              </a:ext>
            </a:extLst>
          </p:cNvPr>
          <p:cNvGrpSpPr/>
          <p:nvPr/>
        </p:nvGrpSpPr>
        <p:grpSpPr>
          <a:xfrm>
            <a:off x="6610413" y="3411219"/>
            <a:ext cx="1117227" cy="924247"/>
            <a:chOff x="4809971" y="3265504"/>
            <a:chExt cx="1402442" cy="900000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45EC8107-1C4A-4D69-9F04-60B020924878}"/>
                </a:ext>
              </a:extLst>
            </p:cNvPr>
            <p:cNvPicPr>
              <a:picLocks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9971" y="3265504"/>
              <a:ext cx="1332000" cy="900000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2" name="TextBox 70">
              <a:extLst>
                <a:ext uri="{FF2B5EF4-FFF2-40B4-BE49-F238E27FC236}">
                  <a16:creationId xmlns:a16="http://schemas.microsoft.com/office/drawing/2014/main" id="{59A7C55F-5867-4760-83FE-40CAED910F5E}"/>
                </a:ext>
              </a:extLst>
            </p:cNvPr>
            <p:cNvSpPr txBox="1"/>
            <p:nvPr/>
          </p:nvSpPr>
          <p:spPr>
            <a:xfrm>
              <a:off x="4880413" y="3787791"/>
              <a:ext cx="1332000" cy="344721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PRECISION AGRICULTURE</a:t>
              </a:r>
            </a:p>
          </p:txBody>
        </p: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84C9794-073C-4072-BCE6-38AE70999157}"/>
              </a:ext>
            </a:extLst>
          </p:cNvPr>
          <p:cNvCxnSpPr>
            <a:cxnSpLocks/>
          </p:cNvCxnSpPr>
          <p:nvPr/>
        </p:nvCxnSpPr>
        <p:spPr>
          <a:xfrm>
            <a:off x="8499217" y="2488683"/>
            <a:ext cx="2732979" cy="983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8761003-BE34-4ECE-927B-AC60D2253B92}"/>
              </a:ext>
            </a:extLst>
          </p:cNvPr>
          <p:cNvCxnSpPr/>
          <p:nvPr/>
        </p:nvCxnSpPr>
        <p:spPr>
          <a:xfrm>
            <a:off x="8621744" y="2313880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FBF570B8-220D-4B7F-A2F4-630C9CB85F82}"/>
              </a:ext>
            </a:extLst>
          </p:cNvPr>
          <p:cNvSpPr/>
          <p:nvPr/>
        </p:nvSpPr>
        <p:spPr>
          <a:xfrm>
            <a:off x="8717395" y="1891184"/>
            <a:ext cx="1391150" cy="5909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Helps us 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enjoy life……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4EF9985-DDBA-4907-BEB8-457CA23B09E3}"/>
              </a:ext>
            </a:extLst>
          </p:cNvPr>
          <p:cNvGrpSpPr/>
          <p:nvPr/>
        </p:nvGrpSpPr>
        <p:grpSpPr>
          <a:xfrm>
            <a:off x="8785965" y="4264632"/>
            <a:ext cx="1061111" cy="983599"/>
            <a:chOff x="3225247" y="4597692"/>
            <a:chExt cx="1332000" cy="957795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B6FE9C01-5AE3-4A94-91F4-E317229812BF}"/>
                </a:ext>
              </a:extLst>
            </p:cNvPr>
            <p:cNvPicPr>
              <a:picLocks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247" y="4597692"/>
              <a:ext cx="1332000" cy="900000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0" name="TextBox 92">
              <a:extLst>
                <a:ext uri="{FF2B5EF4-FFF2-40B4-BE49-F238E27FC236}">
                  <a16:creationId xmlns:a16="http://schemas.microsoft.com/office/drawing/2014/main" id="{53CC49A5-6E7C-4863-A39D-DDEE9219C984}"/>
                </a:ext>
              </a:extLst>
            </p:cNvPr>
            <p:cNvSpPr txBox="1"/>
            <p:nvPr/>
          </p:nvSpPr>
          <p:spPr>
            <a:xfrm>
              <a:off x="3225247" y="5085890"/>
              <a:ext cx="1332000" cy="469597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CYCLING, HIKING, RUNNING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4C5FBC-02CC-4AA2-BBB2-658E286F99F7}"/>
              </a:ext>
            </a:extLst>
          </p:cNvPr>
          <p:cNvGrpSpPr/>
          <p:nvPr/>
        </p:nvGrpSpPr>
        <p:grpSpPr>
          <a:xfrm>
            <a:off x="8765731" y="2722212"/>
            <a:ext cx="1081345" cy="1187432"/>
            <a:chOff x="3673904" y="5042370"/>
            <a:chExt cx="1357399" cy="1156279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B419CB1C-D90C-447E-8672-BB5ACB256DAA}"/>
                </a:ext>
              </a:extLst>
            </p:cNvPr>
            <p:cNvPicPr>
              <a:picLocks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3904" y="5042370"/>
              <a:ext cx="1332000" cy="900000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78" name="TextBox 95">
              <a:extLst>
                <a:ext uri="{FF2B5EF4-FFF2-40B4-BE49-F238E27FC236}">
                  <a16:creationId xmlns:a16="http://schemas.microsoft.com/office/drawing/2014/main" id="{8E435FE7-AD2D-4C85-B2E8-106F1D90AC29}"/>
                </a:ext>
              </a:extLst>
            </p:cNvPr>
            <p:cNvSpPr txBox="1"/>
            <p:nvPr/>
          </p:nvSpPr>
          <p:spPr>
            <a:xfrm>
              <a:off x="3699303" y="5853929"/>
              <a:ext cx="1332000" cy="344720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TOURISM MADE EASY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E70E1A-7845-4C6A-85CC-E596B7952279}"/>
              </a:ext>
            </a:extLst>
          </p:cNvPr>
          <p:cNvGrpSpPr/>
          <p:nvPr/>
        </p:nvGrpSpPr>
        <p:grpSpPr>
          <a:xfrm>
            <a:off x="9859936" y="3485453"/>
            <a:ext cx="1081347" cy="924247"/>
            <a:chOff x="8021749" y="4627597"/>
            <a:chExt cx="1357401" cy="900000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164E4AC-4ECC-4DB2-9E26-BE7D1B7C61D3}"/>
                </a:ext>
              </a:extLst>
            </p:cNvPr>
            <p:cNvPicPr>
              <a:picLocks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7149" y="4627597"/>
              <a:ext cx="1332001" cy="900000"/>
            </a:xfrm>
            <a:prstGeom prst="rect">
              <a:avLst/>
            </a:prstGeom>
            <a:ln>
              <a:solidFill>
                <a:schemeClr val="tx2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63" name="TextBox 98">
              <a:extLst>
                <a:ext uri="{FF2B5EF4-FFF2-40B4-BE49-F238E27FC236}">
                  <a16:creationId xmlns:a16="http://schemas.microsoft.com/office/drawing/2014/main" id="{761C1D09-4F80-46F7-856B-F0D75CB428AC}"/>
                </a:ext>
              </a:extLst>
            </p:cNvPr>
            <p:cNvSpPr txBox="1"/>
            <p:nvPr/>
          </p:nvSpPr>
          <p:spPr>
            <a:xfrm>
              <a:off x="8021749" y="5178232"/>
              <a:ext cx="1332002" cy="344721"/>
            </a:xfrm>
            <a:prstGeom prst="rect">
              <a:avLst/>
            </a:prstGeom>
            <a:solidFill>
              <a:schemeClr val="bg1">
                <a:lumMod val="95000"/>
                <a:alpha val="75000"/>
              </a:schemeClr>
            </a:solidFill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GB" sz="1100" dirty="0">
                  <a:solidFill>
                    <a:schemeClr val="accent1">
                      <a:lumMod val="50000"/>
                    </a:schemeClr>
                  </a:solidFill>
                </a:rPr>
                <a:t>… CATCHING POKEMONS!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E667AF-3F7C-4944-9199-6B833F3AADEA}"/>
              </a:ext>
            </a:extLst>
          </p:cNvPr>
          <p:cNvSpPr txBox="1"/>
          <p:nvPr/>
        </p:nvSpPr>
        <p:spPr>
          <a:xfrm>
            <a:off x="0" y="6625646"/>
            <a:ext cx="63090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>
                <a:latin typeface="+mj-lt"/>
              </a:rPr>
              <a:t>Source: EGNSS CBA (London Economics)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9558CCB-1B32-426E-B30A-179424F73AE3}"/>
              </a:ext>
            </a:extLst>
          </p:cNvPr>
          <p:cNvSpPr txBox="1"/>
          <p:nvPr/>
        </p:nvSpPr>
        <p:spPr>
          <a:xfrm rot="20486984">
            <a:off x="9610294" y="5160346"/>
            <a:ext cx="1110058" cy="261610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Examples</a:t>
            </a:r>
          </a:p>
        </p:txBody>
      </p:sp>
      <p:pic>
        <p:nvPicPr>
          <p:cNvPr id="58" name="Imagen 26">
            <a:extLst>
              <a:ext uri="{FF2B5EF4-FFF2-40B4-BE49-F238E27FC236}">
                <a16:creationId xmlns:a16="http://schemas.microsoft.com/office/drawing/2014/main" id="{775B146B-0A5A-4113-B32D-4F3AFFE6E3F5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39" y="3171071"/>
            <a:ext cx="1884881" cy="622450"/>
          </a:xfrm>
          <a:prstGeom prst="rect">
            <a:avLst/>
          </a:prstGeom>
        </p:spPr>
      </p:pic>
      <p:pic>
        <p:nvPicPr>
          <p:cNvPr id="61" name="Imagen 11">
            <a:extLst>
              <a:ext uri="{FF2B5EF4-FFF2-40B4-BE49-F238E27FC236}">
                <a16:creationId xmlns:a16="http://schemas.microsoft.com/office/drawing/2014/main" id="{ABA78D9A-79A3-426D-B2CE-2A0F6416B2F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58" y="1946096"/>
            <a:ext cx="1038911" cy="104466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46414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28506" y="374738"/>
            <a:ext cx="8329497" cy="1355272"/>
          </a:xfrm>
        </p:spPr>
        <p:txBody>
          <a:bodyPr/>
          <a:lstStyle/>
          <a:p>
            <a:r>
              <a:rPr lang="en-GB" sz="3400" dirty="0"/>
              <a:t>Galileo and EGNOS are widely used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88AD88-2C6A-442F-953A-3172DF0D250C}"/>
              </a:ext>
            </a:extLst>
          </p:cNvPr>
          <p:cNvSpPr/>
          <p:nvPr/>
        </p:nvSpPr>
        <p:spPr>
          <a:xfrm>
            <a:off x="847444" y="1567947"/>
            <a:ext cx="619809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>
              <a:solidFill>
                <a:schemeClr val="accent2"/>
              </a:solidFill>
              <a:latin typeface="+mn-lt"/>
            </a:endParaRPr>
          </a:p>
          <a:p>
            <a:pPr algn="just"/>
            <a:r>
              <a:rPr lang="en-GB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More than </a:t>
            </a:r>
            <a:r>
              <a:rPr lang="en-GB" sz="2400" dirty="0">
                <a:solidFill>
                  <a:schemeClr val="accent2"/>
                </a:solidFill>
                <a:latin typeface="+mn-lt"/>
              </a:rPr>
              <a:t>1.5 billion Galileo users</a:t>
            </a:r>
          </a:p>
          <a:p>
            <a:pPr algn="just"/>
            <a:endParaRPr lang="en-GB" sz="2400" b="0" dirty="0">
              <a:solidFill>
                <a:schemeClr val="accent2"/>
              </a:solidFill>
              <a:latin typeface="+mn-lt"/>
            </a:endParaRPr>
          </a:p>
          <a:p>
            <a:pPr algn="just"/>
            <a:r>
              <a:rPr lang="en-US" sz="2400" dirty="0">
                <a:solidFill>
                  <a:schemeClr val="accent2"/>
                </a:solidFill>
                <a:latin typeface="+mn-lt"/>
              </a:rPr>
              <a:t>Around 97% of new tractors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using GNSS are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equipped with EGNOS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the preferred low-cost entry technology for precision farming in Europe</a:t>
            </a:r>
          </a:p>
          <a:p>
            <a:pPr algn="just"/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r>
              <a:rPr lang="en-US" sz="2400" dirty="0">
                <a:solidFill>
                  <a:schemeClr val="accent2"/>
                </a:solidFill>
                <a:latin typeface="+mn-lt"/>
              </a:rPr>
              <a:t>350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+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 airports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 Europe are using EGNOS</a:t>
            </a:r>
            <a:endParaRPr lang="cs-CZ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r>
              <a:rPr lang="en-US" sz="2400" dirty="0">
                <a:solidFill>
                  <a:schemeClr val="accent2"/>
                </a:solidFill>
                <a:latin typeface="+mn-lt"/>
              </a:rPr>
              <a:t>All car models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cs-CZ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made after April 2018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are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using </a:t>
            </a:r>
            <a:r>
              <a:rPr lang="cs-CZ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Galileo-based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emergency system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eCall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endParaRPr lang="en-US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just"/>
            <a:r>
              <a:rPr lang="en-US" sz="2400" dirty="0">
                <a:solidFill>
                  <a:schemeClr val="accent2"/>
                </a:solidFill>
                <a:latin typeface="+mn-lt"/>
              </a:rPr>
              <a:t>90%</a:t>
            </a:r>
            <a:r>
              <a:rPr lang="cs-CZ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of maritime receivers</a:t>
            </a:r>
            <a:r>
              <a:rPr lang="en-US" sz="2400" b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are EGNOS-enabled</a:t>
            </a:r>
            <a:endParaRPr lang="en-GB" sz="24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endParaRPr lang="cs-CZ" sz="2000" dirty="0">
              <a:solidFill>
                <a:srgbClr val="4472C4"/>
              </a:solidFill>
            </a:endParaRPr>
          </a:p>
          <a:p>
            <a:endParaRPr lang="LID4096" sz="2000" dirty="0">
              <a:latin typeface="+mn-l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ECEDDEF-9136-4332-809D-2DD118D4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512" y="4137881"/>
            <a:ext cx="2200596" cy="207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96C85D8-C602-45E4-BCA3-4F2E91341E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34" y="2097676"/>
            <a:ext cx="2484825" cy="2071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76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</a:t>
            </a:r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investment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in a future </a:t>
            </a:r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ready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Europe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DA3F6A-C2C6-4A45-897E-2F451D3A037F}"/>
              </a:ext>
            </a:extLst>
          </p:cNvPr>
          <p:cNvSpPr/>
          <p:nvPr/>
        </p:nvSpPr>
        <p:spPr>
          <a:xfrm>
            <a:off x="548640" y="1751112"/>
            <a:ext cx="106432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 Space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provides established space technology, data and services indispensable in the lives of Europeans today.</a:t>
            </a:r>
            <a:b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the future, it will address an increasing range of EU ambitions and priorities:  </a:t>
            </a:r>
          </a:p>
          <a:p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ID4096" dirty="0"/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CB5A44B1-705E-42FF-A9D9-66CB9E2B27E0}"/>
              </a:ext>
            </a:extLst>
          </p:cNvPr>
          <p:cNvSpPr txBox="1"/>
          <p:nvPr/>
        </p:nvSpPr>
        <p:spPr>
          <a:xfrm>
            <a:off x="497840" y="2675558"/>
            <a:ext cx="1981162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dirty="0">
                <a:solidFill>
                  <a:schemeClr val="accent2"/>
                </a:solidFill>
              </a:rPr>
              <a:t>Competitive edge 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Completion of current satellite constellation, development and launch  of next-generation satellites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sz="2000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C2DD3285-4969-43DD-9BE6-6FA77D95613C}"/>
              </a:ext>
            </a:extLst>
          </p:cNvPr>
          <p:cNvSpPr txBox="1"/>
          <p:nvPr/>
        </p:nvSpPr>
        <p:spPr>
          <a:xfrm>
            <a:off x="2976314" y="2696490"/>
            <a:ext cx="178115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dirty="0">
                <a:solidFill>
                  <a:schemeClr val="accent2"/>
                </a:solidFill>
              </a:rPr>
              <a:t>Research innovation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ambitious research and innovation programme to succeed Horizon 2020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36D761A8-92CD-4CBA-A637-975E5B6655D5}"/>
              </a:ext>
            </a:extLst>
          </p:cNvPr>
          <p:cNvSpPr txBox="1"/>
          <p:nvPr/>
        </p:nvSpPr>
        <p:spPr>
          <a:xfrm>
            <a:off x="5320047" y="2708745"/>
            <a:ext cx="2130574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dirty="0">
                <a:solidFill>
                  <a:schemeClr val="accent2"/>
                </a:solidFill>
              </a:rPr>
              <a:t>Fighting Climate Change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Monitoring biodiversity, environmental compliance and CO</a:t>
            </a:r>
            <a:r>
              <a:rPr lang="en-GB" sz="2000" b="0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emissions </a:t>
            </a:r>
            <a:b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(Paris Agreement)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36">
            <a:extLst>
              <a:ext uri="{FF2B5EF4-FFF2-40B4-BE49-F238E27FC236}">
                <a16:creationId xmlns:a16="http://schemas.microsoft.com/office/drawing/2014/main" id="{D26D7F80-9102-4AB0-8940-2A1690B5C63C}"/>
              </a:ext>
            </a:extLst>
          </p:cNvPr>
          <p:cNvSpPr txBox="1"/>
          <p:nvPr/>
        </p:nvSpPr>
        <p:spPr>
          <a:xfrm>
            <a:off x="7813782" y="2714188"/>
            <a:ext cx="1709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2000" dirty="0">
                <a:solidFill>
                  <a:schemeClr val="accent2"/>
                </a:solidFill>
              </a:rPr>
              <a:t>EU as a global actor </a:t>
            </a:r>
            <a:br>
              <a:rPr lang="en-GB" sz="2000" dirty="0">
                <a:solidFill>
                  <a:schemeClr val="accent2"/>
                </a:solidFill>
              </a:rPr>
            </a:b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 disaster relief, humanitarian assistance and security operations 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CE209057-8F12-41CB-BA7B-78CC01BBD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486" y="4843893"/>
            <a:ext cx="2688062" cy="1599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64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European GNSS Agency’s (GSA) User Technology Report 2020 is on the horizon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38151-6B7A-4E95-97E7-179FD20E1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9" y="2077484"/>
            <a:ext cx="5834848" cy="352941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03A511F-5A3E-4BE0-B917-0C4B5F30802A}"/>
              </a:ext>
            </a:extLst>
          </p:cNvPr>
          <p:cNvSpPr/>
          <p:nvPr/>
        </p:nvSpPr>
        <p:spPr>
          <a:xfrm>
            <a:off x="6274965" y="1345525"/>
            <a:ext cx="49270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 algn="just"/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 an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 of the current GNSS user technology trends and developments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across four macrosegments: </a:t>
            </a:r>
          </a:p>
          <a:p>
            <a:pPr lvl="1" algn="just"/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 volume devices</a:t>
            </a: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Safety- and liability-critical devices</a:t>
            </a: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High-accuracy devices</a:t>
            </a: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28663" lvl="1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Timing devices</a:t>
            </a:r>
          </a:p>
          <a:p>
            <a:pPr lvl="1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5D5C118-40CF-47FF-A5D4-35BEEFF6E1A9}"/>
              </a:ext>
            </a:extLst>
          </p:cNvPr>
          <p:cNvCxnSpPr/>
          <p:nvPr/>
        </p:nvCxnSpPr>
        <p:spPr>
          <a:xfrm>
            <a:off x="6522038" y="2099898"/>
            <a:ext cx="4680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10B1F3-9A98-40F6-86D6-93CF03C91D92}"/>
              </a:ext>
            </a:extLst>
          </p:cNvPr>
          <p:cNvCxnSpPr>
            <a:cxnSpLocks/>
          </p:cNvCxnSpPr>
          <p:nvPr/>
        </p:nvCxnSpPr>
        <p:spPr>
          <a:xfrm flipH="1">
            <a:off x="6720474" y="1985914"/>
            <a:ext cx="2" cy="360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00CDBE6-F94A-4B8B-91B3-D5A1D98E69D4}"/>
              </a:ext>
            </a:extLst>
          </p:cNvPr>
          <p:cNvSpPr/>
          <p:nvPr/>
        </p:nvSpPr>
        <p:spPr>
          <a:xfrm>
            <a:off x="6265318" y="5006290"/>
            <a:ext cx="52611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over 7500 downloads the report is referenced by industry and decision-makers</a:t>
            </a:r>
            <a:endParaRPr lang="en-GB" sz="2000" dirty="0">
              <a:solidFill>
                <a:schemeClr val="accent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04771-ADC8-4D06-B553-AE72887CE56A}"/>
              </a:ext>
            </a:extLst>
          </p:cNvPr>
          <p:cNvSpPr/>
          <p:nvPr/>
        </p:nvSpPr>
        <p:spPr>
          <a:xfrm>
            <a:off x="529389" y="6087001"/>
            <a:ext cx="5735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rgbClr val="4B4B4C"/>
                </a:solidFill>
                <a:latin typeface="Lato"/>
              </a:rPr>
              <a:t>To be among the first ones to download the publication </a:t>
            </a:r>
            <a:r>
              <a:rPr lang="en-US" b="0" dirty="0">
                <a:solidFill>
                  <a:srgbClr val="0CB2B3"/>
                </a:solidFill>
                <a:latin typeface="Lato"/>
                <a:hlinkClick r:id="rId4"/>
              </a:rPr>
              <a:t>register here</a:t>
            </a:r>
            <a:r>
              <a:rPr lang="en-US" b="0" dirty="0">
                <a:solidFill>
                  <a:srgbClr val="0CB2B3"/>
                </a:solidFill>
                <a:latin typeface="Lato"/>
              </a:rPr>
              <a:t>: </a:t>
            </a:r>
            <a:endParaRPr lang="LID409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2AA53-32AD-4544-8335-8D3316F5DE6A}"/>
              </a:ext>
            </a:extLst>
          </p:cNvPr>
          <p:cNvSpPr/>
          <p:nvPr/>
        </p:nvSpPr>
        <p:spPr>
          <a:xfrm>
            <a:off x="6096000" y="608700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ID4096" b="0" i="1" dirty="0">
                <a:latin typeface="+mn-lt"/>
              </a:rPr>
              <a:t>https://www.gsa.europa.eu/gnss-user-technology-report-issue-3</a:t>
            </a:r>
          </a:p>
        </p:txBody>
      </p:sp>
    </p:spTree>
    <p:extLst>
      <p:ext uri="{BB962C8B-B14F-4D97-AF65-F5344CB8AC3E}">
        <p14:creationId xmlns:p14="http://schemas.microsoft.com/office/powerpoint/2010/main" val="406223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4A2C3048-B158-4802-97CA-DE8FAF7EE800}"/>
              </a:ext>
            </a:extLst>
          </p:cNvPr>
          <p:cNvSpPr/>
          <p:nvPr/>
        </p:nvSpPr>
        <p:spPr>
          <a:xfrm>
            <a:off x="1722837" y="1860098"/>
            <a:ext cx="7724775" cy="4653079"/>
          </a:xfrm>
          <a:prstGeom prst="ellipse">
            <a:avLst/>
          </a:prstGeom>
          <a:solidFill>
            <a:schemeClr val="accent3">
              <a:alpha val="12157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GSA – a fairly deep pool of opportunities for students young innovators, start-ups and SMEs (1/2)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54C97A-0738-4710-AA8C-BEDD38E17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653"/>
          <a:stretch/>
        </p:blipFill>
        <p:spPr>
          <a:xfrm>
            <a:off x="3644156" y="2291109"/>
            <a:ext cx="1589162" cy="72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447D16-4E91-4D23-ADF9-7446D68CAD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4"/>
          <a:stretch/>
        </p:blipFill>
        <p:spPr>
          <a:xfrm>
            <a:off x="2651355" y="3507923"/>
            <a:ext cx="1589162" cy="68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2967A9-1B95-4EB2-A0C7-EB592D2BD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042" y="3324820"/>
            <a:ext cx="1623831" cy="688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70DAF0-8499-4CB3-A10D-1308C130C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5416" y="4683312"/>
            <a:ext cx="2047004" cy="579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97D5A09-6000-483A-8B56-65AE625FC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414" y="5481568"/>
            <a:ext cx="1650206" cy="537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959F5B-4BF6-444B-9CD1-8CE3CC4956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012" y="4987651"/>
            <a:ext cx="1728787" cy="9541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2C531-AC09-491B-ABA0-40227F11B3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621" y="2146107"/>
            <a:ext cx="1479017" cy="95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D54FEC-787C-4E33-B3D4-F1DA390B03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06131" y="4237157"/>
            <a:ext cx="21717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AF379-1A04-4009-A2C3-9B9907E574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4474" y="3507923"/>
            <a:ext cx="1728787" cy="967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1617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GSA – a fairly deep pool of opportunities for students young innovators, start-ups and SMEs (2/2)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67C37E1-774D-40AC-95D2-4E7CA3F2F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570" y="2222472"/>
            <a:ext cx="2114310" cy="118833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329534-5BC6-4D19-8431-0F51A9A33A25}"/>
              </a:ext>
            </a:extLst>
          </p:cNvPr>
          <p:cNvSpPr/>
          <p:nvPr/>
        </p:nvSpPr>
        <p:spPr>
          <a:xfrm>
            <a:off x="2501329" y="3429000"/>
            <a:ext cx="2183576" cy="2957829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</a:rPr>
              <a:t>Creation of new “made in Europe” products and services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7F78A41-AE59-4963-9639-72B2F699860F}"/>
              </a:ext>
            </a:extLst>
          </p:cNvPr>
          <p:cNvSpPr/>
          <p:nvPr/>
        </p:nvSpPr>
        <p:spPr>
          <a:xfrm>
            <a:off x="2501329" y="1926424"/>
            <a:ext cx="2217076" cy="255522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ysClr val="window" lastClr="FFFFFF"/>
                </a:solidFill>
                <a:latin typeface="Calibri"/>
              </a:rPr>
              <a:t>Offer Creation</a:t>
            </a:r>
          </a:p>
        </p:txBody>
      </p:sp>
      <p:pic>
        <p:nvPicPr>
          <p:cNvPr id="22" name="Picture 21" descr="logo_gsa_fe_600px">
            <a:extLst>
              <a:ext uri="{FF2B5EF4-FFF2-40B4-BE49-F238E27FC236}">
                <a16:creationId xmlns:a16="http://schemas.microsoft.com/office/drawing/2014/main" id="{DE7232AC-F8C5-48FF-B508-A83C0730D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8309" y="4678662"/>
            <a:ext cx="1650304" cy="7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A61C74-4661-46BD-BBC8-9A40774A4B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667" y="4185671"/>
            <a:ext cx="2226901" cy="433534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A5F228-994B-450D-88C2-2703395830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227" y="5530238"/>
            <a:ext cx="1206469" cy="675973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25" name="Arrow: Right 24">
            <a:extLst>
              <a:ext uri="{FF2B5EF4-FFF2-40B4-BE49-F238E27FC236}">
                <a16:creationId xmlns:a16="http://schemas.microsoft.com/office/drawing/2014/main" id="{C771A806-10AB-4411-97F4-1842588B73EB}"/>
              </a:ext>
            </a:extLst>
          </p:cNvPr>
          <p:cNvSpPr/>
          <p:nvPr/>
        </p:nvSpPr>
        <p:spPr>
          <a:xfrm rot="20535590">
            <a:off x="4769876" y="4128211"/>
            <a:ext cx="735583" cy="38815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C1A300-D244-46F9-88F6-7FD5294D09BC}"/>
              </a:ext>
            </a:extLst>
          </p:cNvPr>
          <p:cNvCxnSpPr>
            <a:cxnSpLocks/>
          </p:cNvCxnSpPr>
          <p:nvPr/>
        </p:nvCxnSpPr>
        <p:spPr>
          <a:xfrm flipV="1">
            <a:off x="5590430" y="2074090"/>
            <a:ext cx="2082293" cy="1055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300201-6680-4CFB-936E-16C6D1E8932E}"/>
              </a:ext>
            </a:extLst>
          </p:cNvPr>
          <p:cNvCxnSpPr>
            <a:cxnSpLocks/>
          </p:cNvCxnSpPr>
          <p:nvPr/>
        </p:nvCxnSpPr>
        <p:spPr>
          <a:xfrm flipH="1">
            <a:off x="5762810" y="1992681"/>
            <a:ext cx="2" cy="360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F035A81-66E1-45BE-BB82-669D595F9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35" y="2150278"/>
            <a:ext cx="3118229" cy="187509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2339B99-700B-4EF8-9462-B6C971B9C72A}"/>
              </a:ext>
            </a:extLst>
          </p:cNvPr>
          <p:cNvSpPr/>
          <p:nvPr/>
        </p:nvSpPr>
        <p:spPr>
          <a:xfrm>
            <a:off x="5772335" y="4052321"/>
            <a:ext cx="33090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  <a:latin typeface="+mn-lt"/>
                <a:ea typeface="+mn-ea"/>
                <a:cs typeface="Times New Roman" panose="02020603050405020304" pitchFamily="18" charset="0"/>
              </a:rPr>
              <a:t>H2020 Green Deal Call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Harnessing Galileo, EGNOS and Copernicus for a greener, smarter and more sustainable Europe</a:t>
            </a:r>
          </a:p>
          <a:p>
            <a:endParaRPr 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Indicative budget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€ 983 million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Just opened for submissions with a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deadline on 26 January 2021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F7F7AEB-268C-43D3-920C-4E2C0FF8116E}"/>
              </a:ext>
            </a:extLst>
          </p:cNvPr>
          <p:cNvCxnSpPr>
            <a:cxnSpLocks/>
          </p:cNvCxnSpPr>
          <p:nvPr/>
        </p:nvCxnSpPr>
        <p:spPr>
          <a:xfrm>
            <a:off x="7055463" y="6410325"/>
            <a:ext cx="2016387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B13CFC-5770-4F4B-9C7C-07002738855D}"/>
              </a:ext>
            </a:extLst>
          </p:cNvPr>
          <p:cNvCxnSpPr>
            <a:cxnSpLocks/>
          </p:cNvCxnSpPr>
          <p:nvPr/>
        </p:nvCxnSpPr>
        <p:spPr>
          <a:xfrm flipH="1">
            <a:off x="8924062" y="6120451"/>
            <a:ext cx="2" cy="360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239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US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European GNSS Agency is hiring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CE2308-62A4-4889-BCAA-2773600A8643}"/>
              </a:ext>
            </a:extLst>
          </p:cNvPr>
          <p:cNvSpPr/>
          <p:nvPr/>
        </p:nvSpPr>
        <p:spPr>
          <a:xfrm>
            <a:off x="352425" y="1652470"/>
            <a:ext cx="5099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Join our #</a:t>
            </a:r>
            <a:r>
              <a:rPr lang="en-US" sz="3600" dirty="0" err="1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EUSpace</a:t>
            </a:r>
            <a:r>
              <a:rPr lang="en-US" sz="36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team in Prague!</a:t>
            </a:r>
            <a:endParaRPr lang="LID4096" sz="3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2E05A0-5C04-4251-BE1C-3F08DF7DB6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83" b="5770"/>
          <a:stretch/>
        </p:blipFill>
        <p:spPr>
          <a:xfrm>
            <a:off x="1112052" y="4256773"/>
            <a:ext cx="3380406" cy="176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7C1FEB-5A6C-48F1-B03A-9631A641E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" y="2852799"/>
            <a:ext cx="4953000" cy="8477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A797473-D1B3-46C7-ADF3-615EC0B9D274}"/>
              </a:ext>
            </a:extLst>
          </p:cNvPr>
          <p:cNvSpPr/>
          <p:nvPr/>
        </p:nvSpPr>
        <p:spPr>
          <a:xfrm>
            <a:off x="363855" y="6018898"/>
            <a:ext cx="5514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ID4096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https://www.gsa.europa.eu/gsa/jobs-opportunities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4E22F1D-E507-475B-B203-8E033C6555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73"/>
          <a:stretch/>
        </p:blipFill>
        <p:spPr>
          <a:xfrm>
            <a:off x="6200292" y="2237473"/>
            <a:ext cx="5172075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333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Linking space to user needs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05829" y="1748977"/>
            <a:ext cx="349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How to get in touch: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49"/>
          <a:stretch/>
        </p:blipFill>
        <p:spPr>
          <a:xfrm>
            <a:off x="4113845" y="1679716"/>
            <a:ext cx="865429" cy="60018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059678" y="1748977"/>
            <a:ext cx="355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www.GSA.europa.eu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Picture 2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612" y="4046570"/>
            <a:ext cx="619132" cy="45475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906505" y="2943775"/>
            <a:ext cx="24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GSC-europa.eu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29557" y="2943775"/>
            <a:ext cx="2435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EGNOS-portal.eu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577809" y="2759773"/>
            <a:ext cx="846901" cy="736337"/>
            <a:chOff x="585081" y="2712630"/>
            <a:chExt cx="846901" cy="73633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81" y="2972585"/>
              <a:ext cx="846901" cy="47638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837" y="2712630"/>
              <a:ext cx="287388" cy="351064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059678" y="2674695"/>
            <a:ext cx="846901" cy="611410"/>
            <a:chOff x="3779114" y="2689572"/>
            <a:chExt cx="846901" cy="61141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04" b="8904"/>
            <a:stretch/>
          </p:blipFill>
          <p:spPr>
            <a:xfrm>
              <a:off x="3779114" y="3072382"/>
              <a:ext cx="846901" cy="2286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870" y="2689572"/>
              <a:ext cx="287388" cy="351064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/>
          <p:nvPr/>
        </p:nvCxnSpPr>
        <p:spPr>
          <a:xfrm>
            <a:off x="1619626" y="3669213"/>
            <a:ext cx="8788400" cy="1168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Content Placeholder 3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03" y="4022476"/>
            <a:ext cx="261864" cy="502944"/>
          </a:xfrm>
          <a:prstGeom prst="rect">
            <a:avLst/>
          </a:prstGeom>
        </p:spPr>
      </p:pic>
      <p:pic>
        <p:nvPicPr>
          <p:cNvPr id="40" name="Content Placeholder 4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726" y="3998616"/>
            <a:ext cx="550664" cy="550664"/>
          </a:xfrm>
          <a:prstGeom prst="rect">
            <a:avLst/>
          </a:prstGeom>
        </p:spPr>
      </p:pic>
      <p:pic>
        <p:nvPicPr>
          <p:cNvPr id="41" name="Picture 40">
            <a:hlinkClick r:id="rId15"/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389" y="4031162"/>
            <a:ext cx="596383" cy="485572"/>
          </a:xfrm>
          <a:prstGeom prst="rect">
            <a:avLst/>
          </a:prstGeom>
        </p:spPr>
      </p:pic>
      <p:pic>
        <p:nvPicPr>
          <p:cNvPr id="42" name="Picture 41">
            <a:hlinkClick r:id="rId17"/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17" y="4080942"/>
            <a:ext cx="550664" cy="386013"/>
          </a:xfrm>
          <a:prstGeom prst="rect">
            <a:avLst/>
          </a:prstGeom>
        </p:spPr>
      </p:pic>
      <p:pic>
        <p:nvPicPr>
          <p:cNvPr id="43" name="Picture 42">
            <a:hlinkClick r:id="rId19"/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35" y="3959524"/>
            <a:ext cx="628849" cy="62884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02" y="4998993"/>
            <a:ext cx="8800924" cy="1649657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9091464" y="2943775"/>
            <a:ext cx="18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22"/>
              </a:rPr>
              <a:t>UseGalileo.eu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458381" y="2858803"/>
            <a:ext cx="711482" cy="606858"/>
            <a:chOff x="8089618" y="2811124"/>
            <a:chExt cx="711482" cy="606858"/>
          </a:xfrm>
        </p:grpSpPr>
        <p:sp>
          <p:nvSpPr>
            <p:cNvPr id="70" name="Hexagon 69"/>
            <p:cNvSpPr/>
            <p:nvPr/>
          </p:nvSpPr>
          <p:spPr>
            <a:xfrm rot="5400000">
              <a:off x="8142006" y="2859292"/>
              <a:ext cx="600075" cy="517306"/>
            </a:xfrm>
            <a:prstGeom prst="hexagon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089618" y="2811124"/>
              <a:ext cx="7114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50000"/>
                    </a:schemeClr>
                  </a:solidFill>
                </a:rPr>
                <a:t>G</a:t>
              </a:r>
              <a:endParaRPr lang="en-GB" sz="32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02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GB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GSA is responsible for market development and management of Galileo and EGNOS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2"/>
          <a:stretch/>
        </p:blipFill>
        <p:spPr>
          <a:xfrm>
            <a:off x="421429" y="2227371"/>
            <a:ext cx="4697002" cy="2451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95" b="89011" l="11475" r="90164"/>
                    </a14:imgEffect>
                  </a14:imgLayer>
                </a14:imgProps>
              </a:ext>
            </a:extLst>
          </a:blip>
          <a:srcRect l="3305" r="1"/>
          <a:stretch/>
        </p:blipFill>
        <p:spPr>
          <a:xfrm>
            <a:off x="853905" y="3660632"/>
            <a:ext cx="445361" cy="6871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15105" y="3321785"/>
            <a:ext cx="585019" cy="698500"/>
            <a:chOff x="1852746" y="2981960"/>
            <a:chExt cx="585019" cy="6985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36" b="96591" l="9091" r="893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3889" y="2981960"/>
              <a:ext cx="523876" cy="6985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52746" y="2994660"/>
              <a:ext cx="54685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/>
                  </a:solidFill>
                </a:rPr>
                <a:t>EGNOS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CC078A9-8514-4356-97C4-86C930A36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6" b="96591" l="9091" r="8939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076" y="2770672"/>
            <a:ext cx="523876" cy="69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FB7B5-60C7-46C0-9C02-091C3DE33CFF}"/>
              </a:ext>
            </a:extLst>
          </p:cNvPr>
          <p:cNvSpPr txBox="1"/>
          <p:nvPr/>
        </p:nvSpPr>
        <p:spPr>
          <a:xfrm>
            <a:off x="2590706" y="2747688"/>
            <a:ext cx="46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GSA LO</a:t>
            </a:r>
            <a:endParaRPr lang="LID4096" sz="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7AF26-33D4-4F08-B6D6-D30D328570E0}"/>
              </a:ext>
            </a:extLst>
          </p:cNvPr>
          <p:cNvSpPr/>
          <p:nvPr/>
        </p:nvSpPr>
        <p:spPr>
          <a:xfrm>
            <a:off x="5495413" y="1706251"/>
            <a:ext cx="58426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Operational agency for the European Navigation Satellite systems</a:t>
            </a: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player in building Europe’s independent capacity in satellite navigation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Delivery of safe and secure satellite services </a:t>
            </a:r>
            <a:r>
              <a:rPr lang="fr-FR" dirty="0">
                <a:solidFill>
                  <a:schemeClr val="tx2"/>
                </a:solidFill>
              </a:rPr>
              <a:t>24/7 </a:t>
            </a:r>
          </a:p>
          <a:p>
            <a:pPr lvl="1"/>
            <a:r>
              <a:rPr lang="fr-FR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civil, </a:t>
            </a:r>
            <a:r>
              <a:rPr lang="en-GB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commercial</a:t>
            </a:r>
            <a:r>
              <a:rPr lang="fr-FR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governmental </a:t>
            </a:r>
            <a:br>
              <a:rPr lang="fr-FR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stakeholders</a:t>
            </a:r>
          </a:p>
          <a:p>
            <a:pPr lvl="1"/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Provide market development for EGNSS programmes</a:t>
            </a:r>
          </a:p>
          <a:p>
            <a:pPr lvl="1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Stimulate the development of business and  companies</a:t>
            </a: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CAA161-09E3-4E11-BE72-6B6945DED440}"/>
              </a:ext>
            </a:extLst>
          </p:cNvPr>
          <p:cNvSpPr txBox="1"/>
          <p:nvPr/>
        </p:nvSpPr>
        <p:spPr>
          <a:xfrm>
            <a:off x="5432068" y="5420511"/>
            <a:ext cx="5333705" cy="1149251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Our mantra: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Linking Space to user needs</a:t>
            </a:r>
          </a:p>
          <a:p>
            <a:endParaRPr lang="en-GB" sz="135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A1FA54-F77D-4B30-A21D-01677BB5BF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040" y="5449386"/>
            <a:ext cx="1810651" cy="10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BCB99-1598-4CAF-84E7-5AC80A723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7366" y="4455113"/>
            <a:ext cx="1810651" cy="54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CC9F088-29CA-421A-8207-9C3EACE1DB28}"/>
              </a:ext>
            </a:extLst>
          </p:cNvPr>
          <p:cNvSpPr/>
          <p:nvPr/>
        </p:nvSpPr>
        <p:spPr>
          <a:xfrm>
            <a:off x="3850752" y="2827376"/>
            <a:ext cx="523876" cy="37956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085430-547C-4359-811E-33C5E821BA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28" y="4827005"/>
            <a:ext cx="1667460" cy="10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77318E-CECB-4266-9326-039FAEE04575}"/>
              </a:ext>
            </a:extLst>
          </p:cNvPr>
          <p:cNvCxnSpPr/>
          <p:nvPr/>
        </p:nvCxnSpPr>
        <p:spPr>
          <a:xfrm>
            <a:off x="5288856" y="2376734"/>
            <a:ext cx="4680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E7DAFD-675D-4AC4-8B8B-5F7FE8BFDAC4}"/>
              </a:ext>
            </a:extLst>
          </p:cNvPr>
          <p:cNvCxnSpPr>
            <a:cxnSpLocks/>
          </p:cNvCxnSpPr>
          <p:nvPr/>
        </p:nvCxnSpPr>
        <p:spPr>
          <a:xfrm flipH="1">
            <a:off x="5487292" y="2103359"/>
            <a:ext cx="2" cy="360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44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29389" y="344823"/>
            <a:ext cx="9365382" cy="1355272"/>
          </a:xfrm>
        </p:spPr>
        <p:txBody>
          <a:bodyPr/>
          <a:lstStyle/>
          <a:p>
            <a:r>
              <a:rPr lang="en-GB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GSA is responsible for market development and management of Galileo and EGNOS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62"/>
          <a:stretch/>
        </p:blipFill>
        <p:spPr>
          <a:xfrm>
            <a:off x="421429" y="2227371"/>
            <a:ext cx="4697002" cy="24517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95" b="89011" l="11475" r="90164"/>
                    </a14:imgEffect>
                  </a14:imgLayer>
                </a14:imgProps>
              </a:ext>
            </a:extLst>
          </a:blip>
          <a:srcRect l="3305" r="1"/>
          <a:stretch/>
        </p:blipFill>
        <p:spPr>
          <a:xfrm>
            <a:off x="853905" y="3660632"/>
            <a:ext cx="445361" cy="6871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11942" y="3321785"/>
            <a:ext cx="588182" cy="698500"/>
            <a:chOff x="1849583" y="2981960"/>
            <a:chExt cx="588182" cy="6985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36" b="96591" l="9091" r="8939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3889" y="2981960"/>
              <a:ext cx="523876" cy="6985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49583" y="2994660"/>
              <a:ext cx="532765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bg1"/>
                  </a:solidFill>
                </a:rPr>
                <a:t>EGNOS</a:t>
              </a: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BCC078A9-8514-4356-97C4-86C930A369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6" b="96591" l="9091" r="89394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076" y="2770672"/>
            <a:ext cx="523876" cy="698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3FB7B5-60C7-46C0-9C02-091C3DE33CFF}"/>
              </a:ext>
            </a:extLst>
          </p:cNvPr>
          <p:cNvSpPr txBox="1"/>
          <p:nvPr/>
        </p:nvSpPr>
        <p:spPr>
          <a:xfrm>
            <a:off x="2590706" y="2744526"/>
            <a:ext cx="461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GSA LO</a:t>
            </a:r>
            <a:endParaRPr lang="LID4096" sz="6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47AF26-33D4-4F08-B6D6-D30D328570E0}"/>
              </a:ext>
            </a:extLst>
          </p:cNvPr>
          <p:cNvSpPr/>
          <p:nvPr/>
        </p:nvSpPr>
        <p:spPr>
          <a:xfrm>
            <a:off x="5495413" y="1706251"/>
            <a:ext cx="51081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Operational agency for the European Navigation Satellite systems</a:t>
            </a:r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BCAA161-09E3-4E11-BE72-6B6945DED440}"/>
              </a:ext>
            </a:extLst>
          </p:cNvPr>
          <p:cNvSpPr txBox="1"/>
          <p:nvPr/>
        </p:nvSpPr>
        <p:spPr>
          <a:xfrm>
            <a:off x="5432068" y="5420511"/>
            <a:ext cx="5333705" cy="1149251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Our mantra: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Linking Space to user needs</a:t>
            </a:r>
          </a:p>
          <a:p>
            <a:endParaRPr lang="en-GB" sz="135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A1FA54-F77D-4B30-A21D-01677BB5BFF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040" y="5449386"/>
            <a:ext cx="1810651" cy="10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1BCB99-1598-4CAF-84E7-5AC80A723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7366" y="4455113"/>
            <a:ext cx="1810651" cy="54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CC9F088-29CA-421A-8207-9C3EACE1DB28}"/>
              </a:ext>
            </a:extLst>
          </p:cNvPr>
          <p:cNvSpPr/>
          <p:nvPr/>
        </p:nvSpPr>
        <p:spPr>
          <a:xfrm>
            <a:off x="3850752" y="2827376"/>
            <a:ext cx="523876" cy="37956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085430-547C-4359-811E-33C5E821BA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28" y="4827005"/>
            <a:ext cx="1667460" cy="1087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877318E-CECB-4266-9326-039FAEE04575}"/>
              </a:ext>
            </a:extLst>
          </p:cNvPr>
          <p:cNvCxnSpPr/>
          <p:nvPr/>
        </p:nvCxnSpPr>
        <p:spPr>
          <a:xfrm>
            <a:off x="5288856" y="2376734"/>
            <a:ext cx="4680000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E7DAFD-675D-4AC4-8B8B-5F7FE8BFDAC4}"/>
              </a:ext>
            </a:extLst>
          </p:cNvPr>
          <p:cNvCxnSpPr>
            <a:cxnSpLocks/>
          </p:cNvCxnSpPr>
          <p:nvPr/>
        </p:nvCxnSpPr>
        <p:spPr>
          <a:xfrm flipH="1">
            <a:off x="5487292" y="2103359"/>
            <a:ext cx="2" cy="360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Imagen 26">
            <a:extLst>
              <a:ext uri="{FF2B5EF4-FFF2-40B4-BE49-F238E27FC236}">
                <a16:creationId xmlns:a16="http://schemas.microsoft.com/office/drawing/2014/main" id="{D918DFDA-67DC-4F05-8786-1A9F08C9A12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133" y="4326818"/>
            <a:ext cx="2393244" cy="790328"/>
          </a:xfrm>
          <a:prstGeom prst="rect">
            <a:avLst/>
          </a:prstGeom>
        </p:spPr>
      </p:pic>
      <p:pic>
        <p:nvPicPr>
          <p:cNvPr id="24" name="Imagen 11">
            <a:extLst>
              <a:ext uri="{FF2B5EF4-FFF2-40B4-BE49-F238E27FC236}">
                <a16:creationId xmlns:a16="http://schemas.microsoft.com/office/drawing/2014/main" id="{9D38BDDE-3E28-4476-A781-84471BDA0DE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7010" y="2560838"/>
            <a:ext cx="1474525" cy="148269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70791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A9E5EF-273B-4DDE-90E8-9D94BAAE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24" y="1629633"/>
            <a:ext cx="6999049" cy="3147348"/>
          </a:xfrm>
          <a:noFill/>
        </p:spPr>
        <p:txBody>
          <a:bodyPr>
            <a:norm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January 2021</a:t>
            </a:r>
            <a:endParaRPr lang="en-GB" sz="2400" b="1" dirty="0">
              <a:solidFill>
                <a:schemeClr val="accent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the new regulation, 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space data is at the heart of a technological revolution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 space activities </a:t>
            </a: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under one umbrella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GB" sz="1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ID4096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GSA to EUSPA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9567F-33A7-4B5F-970E-76920AF50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5" r="3338"/>
          <a:stretch/>
        </p:blipFill>
        <p:spPr>
          <a:xfrm>
            <a:off x="8694305" y="1660379"/>
            <a:ext cx="2237759" cy="179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281E5C-4F22-456E-93C5-1368187932C8}"/>
              </a:ext>
            </a:extLst>
          </p:cNvPr>
          <p:cNvCxnSpPr>
            <a:cxnSpLocks/>
          </p:cNvCxnSpPr>
          <p:nvPr/>
        </p:nvCxnSpPr>
        <p:spPr>
          <a:xfrm flipV="1">
            <a:off x="355637" y="4237945"/>
            <a:ext cx="2201534" cy="399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2B7B79-F103-4C7F-ABC8-31727C328647}"/>
              </a:ext>
            </a:extLst>
          </p:cNvPr>
          <p:cNvCxnSpPr/>
          <p:nvPr/>
        </p:nvCxnSpPr>
        <p:spPr>
          <a:xfrm>
            <a:off x="487689" y="4067135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FF7F147-C359-4A64-B969-2C5EAF699C2D}"/>
              </a:ext>
            </a:extLst>
          </p:cNvPr>
          <p:cNvSpPr/>
          <p:nvPr/>
        </p:nvSpPr>
        <p:spPr>
          <a:xfrm>
            <a:off x="502476" y="3902545"/>
            <a:ext cx="1241045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Copernicus</a:t>
            </a:r>
          </a:p>
        </p:txBody>
      </p:sp>
      <p:sp>
        <p:nvSpPr>
          <p:cNvPr id="22" name="TextBox 36">
            <a:extLst>
              <a:ext uri="{FF2B5EF4-FFF2-40B4-BE49-F238E27FC236}">
                <a16:creationId xmlns:a16="http://schemas.microsoft.com/office/drawing/2014/main" id="{912E7120-EE6F-49B7-9A13-0BECED4DE6C7}"/>
              </a:ext>
            </a:extLst>
          </p:cNvPr>
          <p:cNvSpPr txBox="1"/>
          <p:nvPr/>
        </p:nvSpPr>
        <p:spPr>
          <a:xfrm>
            <a:off x="576009" y="4299404"/>
            <a:ext cx="1981162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Earth Observation (EO) and monitoring based on satellite and non-space data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Nr.1 world provider of space data and information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717C51-2E05-4143-AED9-28586F27DEF0}"/>
              </a:ext>
            </a:extLst>
          </p:cNvPr>
          <p:cNvCxnSpPr>
            <a:cxnSpLocks/>
          </p:cNvCxnSpPr>
          <p:nvPr/>
        </p:nvCxnSpPr>
        <p:spPr>
          <a:xfrm>
            <a:off x="2817077" y="4237148"/>
            <a:ext cx="2098226" cy="1798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4B7D98-194E-4397-A7F9-AE4E82B62CA5}"/>
              </a:ext>
            </a:extLst>
          </p:cNvPr>
          <p:cNvCxnSpPr/>
          <p:nvPr/>
        </p:nvCxnSpPr>
        <p:spPr>
          <a:xfrm>
            <a:off x="2949129" y="4085020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B40FB613-1E19-4832-925B-C172ECCF3304}"/>
              </a:ext>
            </a:extLst>
          </p:cNvPr>
          <p:cNvSpPr/>
          <p:nvPr/>
        </p:nvSpPr>
        <p:spPr>
          <a:xfrm>
            <a:off x="3030368" y="3880694"/>
            <a:ext cx="853119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Galileo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D52DB9-16D4-4030-BDAB-5EE4292646EA}"/>
              </a:ext>
            </a:extLst>
          </p:cNvPr>
          <p:cNvCxnSpPr/>
          <p:nvPr/>
        </p:nvCxnSpPr>
        <p:spPr>
          <a:xfrm>
            <a:off x="5358751" y="4083864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82349D2F-CFAB-492A-B655-172CE13284AE}"/>
              </a:ext>
            </a:extLst>
          </p:cNvPr>
          <p:cNvSpPr/>
          <p:nvPr/>
        </p:nvSpPr>
        <p:spPr>
          <a:xfrm>
            <a:off x="5378294" y="3866179"/>
            <a:ext cx="857735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EGNOS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B797ED6F-8AFA-49BD-B115-8B302751A2AE}"/>
              </a:ext>
            </a:extLst>
          </p:cNvPr>
          <p:cNvSpPr txBox="1"/>
          <p:nvPr/>
        </p:nvSpPr>
        <p:spPr>
          <a:xfrm>
            <a:off x="3054483" y="4320336"/>
            <a:ext cx="1781157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Global satellite navigation and positioning system (GNSS)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10% of the EU GDP is enabled by satellite navigation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C8E46B1E-F645-44B9-B77D-C7E63179CD87}"/>
              </a:ext>
            </a:extLst>
          </p:cNvPr>
          <p:cNvCxnSpPr>
            <a:cxnSpLocks/>
          </p:cNvCxnSpPr>
          <p:nvPr/>
        </p:nvCxnSpPr>
        <p:spPr>
          <a:xfrm flipV="1">
            <a:off x="5177931" y="4250645"/>
            <a:ext cx="2067336" cy="1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extBox 36">
            <a:extLst>
              <a:ext uri="{FF2B5EF4-FFF2-40B4-BE49-F238E27FC236}">
                <a16:creationId xmlns:a16="http://schemas.microsoft.com/office/drawing/2014/main" id="{42F37244-813E-418A-AA29-C9CC8ABF36D4}"/>
              </a:ext>
            </a:extLst>
          </p:cNvPr>
          <p:cNvSpPr txBox="1"/>
          <p:nvPr/>
        </p:nvSpPr>
        <p:spPr>
          <a:xfrm>
            <a:off x="5398217" y="4332591"/>
            <a:ext cx="178355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Makes navigation signals more accurate and reliable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Operational in 350+ airports</a:t>
            </a: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CCF371E-1BD2-4E3A-89A2-E42F226FD898}"/>
              </a:ext>
            </a:extLst>
          </p:cNvPr>
          <p:cNvCxnSpPr/>
          <p:nvPr/>
        </p:nvCxnSpPr>
        <p:spPr>
          <a:xfrm>
            <a:off x="7656538" y="4082957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4513CA9B-C30A-4A28-BF52-E907A89D4AD6}"/>
              </a:ext>
            </a:extLst>
          </p:cNvPr>
          <p:cNvSpPr/>
          <p:nvPr/>
        </p:nvSpPr>
        <p:spPr>
          <a:xfrm>
            <a:off x="7707387" y="3916978"/>
            <a:ext cx="539315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SSA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B871B02-F48A-4562-BBA4-1088061BC036}"/>
              </a:ext>
            </a:extLst>
          </p:cNvPr>
          <p:cNvCxnSpPr>
            <a:cxnSpLocks/>
          </p:cNvCxnSpPr>
          <p:nvPr/>
        </p:nvCxnSpPr>
        <p:spPr>
          <a:xfrm>
            <a:off x="7519265" y="4249738"/>
            <a:ext cx="2009939" cy="180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TextBox 36">
            <a:extLst>
              <a:ext uri="{FF2B5EF4-FFF2-40B4-BE49-F238E27FC236}">
                <a16:creationId xmlns:a16="http://schemas.microsoft.com/office/drawing/2014/main" id="{D558F6B8-B4F6-4C24-8F9A-7C5C9E0FC41C}"/>
              </a:ext>
            </a:extLst>
          </p:cNvPr>
          <p:cNvSpPr txBox="1"/>
          <p:nvPr/>
        </p:nvSpPr>
        <p:spPr>
          <a:xfrm>
            <a:off x="7790351" y="4338034"/>
            <a:ext cx="170961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Space Situational </a:t>
            </a:r>
            <a:r>
              <a:rPr lang="en-GB" sz="14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Aawareness</a:t>
            </a: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monitors and protects space assets. Providing surveillance and tracking services to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129 European satellites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0B83D61-C030-4D0E-8433-449B1F4F9C55}"/>
              </a:ext>
            </a:extLst>
          </p:cNvPr>
          <p:cNvCxnSpPr/>
          <p:nvPr/>
        </p:nvCxnSpPr>
        <p:spPr>
          <a:xfrm>
            <a:off x="9930745" y="4096564"/>
            <a:ext cx="0" cy="9144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EB907012-F486-412D-9FFF-8BAE8A7EB958}"/>
              </a:ext>
            </a:extLst>
          </p:cNvPr>
          <p:cNvSpPr/>
          <p:nvPr/>
        </p:nvSpPr>
        <p:spPr>
          <a:xfrm>
            <a:off x="10023742" y="3920607"/>
            <a:ext cx="1583510" cy="3416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00100">
              <a:lnSpc>
                <a:spcPct val="90000"/>
              </a:lnSpc>
              <a:spcAft>
                <a:spcPct val="350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EU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GovSatcom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1FBC863-C045-47E5-B8A8-E22B5FA2A887}"/>
              </a:ext>
            </a:extLst>
          </p:cNvPr>
          <p:cNvCxnSpPr>
            <a:cxnSpLocks/>
          </p:cNvCxnSpPr>
          <p:nvPr/>
        </p:nvCxnSpPr>
        <p:spPr>
          <a:xfrm>
            <a:off x="9793472" y="4263345"/>
            <a:ext cx="2009939" cy="1809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4" name="TextBox 36">
            <a:extLst>
              <a:ext uri="{FF2B5EF4-FFF2-40B4-BE49-F238E27FC236}">
                <a16:creationId xmlns:a16="http://schemas.microsoft.com/office/drawing/2014/main" id="{CA8AB39D-339F-4B08-98D9-91C82E9C8901}"/>
              </a:ext>
            </a:extLst>
          </p:cNvPr>
          <p:cNvSpPr txBox="1"/>
          <p:nvPr/>
        </p:nvSpPr>
        <p:spPr>
          <a:xfrm>
            <a:off x="10077258" y="4357991"/>
            <a:ext cx="1709613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4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Secures satellite communications for EU security actors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7" name="Imagen 26">
            <a:extLst>
              <a:ext uri="{FF2B5EF4-FFF2-40B4-BE49-F238E27FC236}">
                <a16:creationId xmlns:a16="http://schemas.microsoft.com/office/drawing/2014/main" id="{AACEDEE0-8A46-42F5-822F-3CB4069719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051" y="5890405"/>
            <a:ext cx="1545881" cy="510501"/>
          </a:xfrm>
          <a:prstGeom prst="rect">
            <a:avLst/>
          </a:prstGeom>
        </p:spPr>
      </p:pic>
      <p:pic>
        <p:nvPicPr>
          <p:cNvPr id="78" name="Imagen 11">
            <a:extLst>
              <a:ext uri="{FF2B5EF4-FFF2-40B4-BE49-F238E27FC236}">
                <a16:creationId xmlns:a16="http://schemas.microsoft.com/office/drawing/2014/main" id="{BA3964A9-04A7-493C-9344-742A5601FCD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8832" y="5881737"/>
            <a:ext cx="694716" cy="698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9" name="Picture 2" descr="Copernicus ">
            <a:extLst>
              <a:ext uri="{FF2B5EF4-FFF2-40B4-BE49-F238E27FC236}">
                <a16:creationId xmlns:a16="http://schemas.microsoft.com/office/drawing/2014/main" id="{BA798E45-E795-457D-B056-CE0D1B015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75" y="5988429"/>
            <a:ext cx="1164438" cy="4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F512FA7-61FD-4D90-88B7-4BFDEF95F36F}"/>
              </a:ext>
            </a:extLst>
          </p:cNvPr>
          <p:cNvSpPr/>
          <p:nvPr/>
        </p:nvSpPr>
        <p:spPr>
          <a:xfrm>
            <a:off x="3054483" y="6729403"/>
            <a:ext cx="161520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 GSA ppt(s) I have seen so far we always presented 6-7%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597329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A9E5EF-273B-4DDE-90E8-9D94BAAEB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24" y="1629633"/>
            <a:ext cx="6999049" cy="3147348"/>
          </a:xfrm>
          <a:noFill/>
        </p:spPr>
        <p:txBody>
          <a:bodyPr>
            <a:norm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"/>
              <a:tabLst>
                <a:tab pos="457200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 January 2021</a:t>
            </a:r>
            <a:endParaRPr lang="en-GB" sz="2400" b="1" dirty="0">
              <a:solidFill>
                <a:schemeClr val="accent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With the new regulation, </a:t>
            </a:r>
            <a:r>
              <a:rPr lang="en-US" sz="1800" b="1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space data is at the heart of a technological revolution</a:t>
            </a:r>
            <a:endParaRPr lang="en-GB" sz="1800" b="1" dirty="0">
              <a:solidFill>
                <a:schemeClr val="accent2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1800" dirty="0">
              <a:solidFill>
                <a:schemeClr val="tx1">
                  <a:lumMod val="65000"/>
                  <a:lumOff val="35000"/>
                </a:schemeClr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EU Space components and its joint use support the </a:t>
            </a:r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EU key priorities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LID4096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From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GSA to EUSPA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9567F-33A7-4B5F-970E-76920AF50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5" r="3338"/>
          <a:stretch/>
        </p:blipFill>
        <p:spPr>
          <a:xfrm>
            <a:off x="8694305" y="1660379"/>
            <a:ext cx="2237759" cy="1796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D71F94-ADB5-4E94-80FB-F01EAD374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2" y="4631210"/>
            <a:ext cx="1242736" cy="12427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7F9CD47-88ED-4C7D-84D3-DD94A1A53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86" y="4734595"/>
            <a:ext cx="1082205" cy="10822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262A1B6-6986-4C19-9AFC-8FACDE63E0B2}"/>
              </a:ext>
            </a:extLst>
          </p:cNvPr>
          <p:cNvSpPr txBox="1"/>
          <p:nvPr/>
        </p:nvSpPr>
        <p:spPr>
          <a:xfrm>
            <a:off x="6183513" y="4826484"/>
            <a:ext cx="2817695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defTabSz="685800">
              <a:spcBef>
                <a:spcPts val="375"/>
              </a:spcBef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New markets</a:t>
            </a:r>
          </a:p>
          <a:p>
            <a:pPr marL="228600" defTabSz="685800">
              <a:spcBef>
                <a:spcPts val="375"/>
              </a:spcBef>
              <a:spcAft>
                <a:spcPts val="1200"/>
              </a:spcAft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Huge opportunities for all MS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their industry, SMEs and start-ups</a:t>
            </a:r>
          </a:p>
          <a:p>
            <a:endParaRPr lang="en-GB" dirty="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C2856D1C-C85B-443A-B7DA-59E0AEDB712C}"/>
              </a:ext>
            </a:extLst>
          </p:cNvPr>
          <p:cNvSpPr/>
          <p:nvPr/>
        </p:nvSpPr>
        <p:spPr>
          <a:xfrm rot="5400000">
            <a:off x="3299260" y="5113631"/>
            <a:ext cx="1105243" cy="34717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39A8668-94A0-4BDE-89BB-075B2601E6CF}"/>
              </a:ext>
            </a:extLst>
          </p:cNvPr>
          <p:cNvSpPr/>
          <p:nvPr/>
        </p:nvSpPr>
        <p:spPr>
          <a:xfrm>
            <a:off x="4104103" y="4917885"/>
            <a:ext cx="21240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Space data associated with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AI, IoT, quantum computing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etc. </a:t>
            </a:r>
            <a:endParaRPr lang="LID4096" b="0" dirty="0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880A8528-7FD8-4B4D-8ABB-ADA70F067E83}"/>
              </a:ext>
            </a:extLst>
          </p:cNvPr>
          <p:cNvSpPr/>
          <p:nvPr/>
        </p:nvSpPr>
        <p:spPr>
          <a:xfrm rot="5400000">
            <a:off x="5630892" y="5113630"/>
            <a:ext cx="1105243" cy="34717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 dirty="0"/>
          </a:p>
        </p:txBody>
      </p:sp>
      <p:sp>
        <p:nvSpPr>
          <p:cNvPr id="34" name="TextBox 82">
            <a:extLst>
              <a:ext uri="{FF2B5EF4-FFF2-40B4-BE49-F238E27FC236}">
                <a16:creationId xmlns:a16="http://schemas.microsoft.com/office/drawing/2014/main" id="{3DF56F20-0CA3-4B2A-91EF-C74751DBD3C6}"/>
              </a:ext>
            </a:extLst>
          </p:cNvPr>
          <p:cNvSpPr txBox="1"/>
          <p:nvPr/>
        </p:nvSpPr>
        <p:spPr>
          <a:xfrm rot="20530720">
            <a:off x="396117" y="4494352"/>
            <a:ext cx="997266" cy="27699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GB" sz="1200" kern="0" dirty="0">
                <a:solidFill>
                  <a:schemeClr val="bg2">
                    <a:lumMod val="50000"/>
                  </a:schemeClr>
                </a:solidFill>
              </a:rPr>
              <a:t>Example </a:t>
            </a:r>
          </a:p>
        </p:txBody>
      </p:sp>
    </p:spTree>
    <p:extLst>
      <p:ext uri="{BB962C8B-B14F-4D97-AF65-F5344CB8AC3E}">
        <p14:creationId xmlns:p14="http://schemas.microsoft.com/office/powerpoint/2010/main" val="1587734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Boosting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the </a:t>
            </a:r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economy</a:t>
            </a:r>
            <a:endParaRPr lang="fr-FR" sz="3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id="{5D189ED5-5058-479D-BFCA-FA6D0F4A708D}"/>
              </a:ext>
            </a:extLst>
          </p:cNvPr>
          <p:cNvSpPr txBox="1"/>
          <p:nvPr/>
        </p:nvSpPr>
        <p:spPr>
          <a:xfrm>
            <a:off x="470036" y="2230482"/>
            <a:ext cx="1981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dirty="0">
                <a:solidFill>
                  <a:schemeClr val="accent2"/>
                </a:solidFill>
              </a:rPr>
              <a:t>30+ EU-owned satellites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orbit for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EO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GNSS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BC4B85B4-3A6D-417C-A9F5-3134245851AA}"/>
              </a:ext>
            </a:extLst>
          </p:cNvPr>
          <p:cNvSpPr txBox="1"/>
          <p:nvPr/>
        </p:nvSpPr>
        <p:spPr>
          <a:xfrm>
            <a:off x="2948510" y="2251414"/>
            <a:ext cx="1781157" cy="110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dirty="0">
                <a:solidFill>
                  <a:schemeClr val="accent2"/>
                </a:solidFill>
              </a:rPr>
              <a:t>EU Investment in space</a:t>
            </a: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 defTabSz="666750">
              <a:lnSpc>
                <a:spcPct val="90000"/>
              </a:lnSpc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FC0521C9-ECBE-406F-9C44-C5A8C97996E6}"/>
              </a:ext>
            </a:extLst>
          </p:cNvPr>
          <p:cNvSpPr txBox="1"/>
          <p:nvPr/>
        </p:nvSpPr>
        <p:spPr>
          <a:xfrm>
            <a:off x="5292244" y="2263669"/>
            <a:ext cx="178355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dirty="0">
                <a:solidFill>
                  <a:schemeClr val="accent2"/>
                </a:solidFill>
              </a:rPr>
              <a:t>European space industry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supports </a:t>
            </a:r>
            <a:r>
              <a:rPr lang="en-GB" sz="1600" dirty="0">
                <a:solidFill>
                  <a:schemeClr val="accent2"/>
                </a:solidFill>
              </a:rPr>
              <a:t>250.000 + jobs</a:t>
            </a: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a value added estimated at</a:t>
            </a:r>
            <a:b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€ 46-54 billion</a:t>
            </a:r>
          </a:p>
        </p:txBody>
      </p:sp>
      <p:sp>
        <p:nvSpPr>
          <p:cNvPr id="7" name="TextBox 36">
            <a:extLst>
              <a:ext uri="{FF2B5EF4-FFF2-40B4-BE49-F238E27FC236}">
                <a16:creationId xmlns:a16="http://schemas.microsoft.com/office/drawing/2014/main" id="{FB942EF0-95DD-4383-A6DD-BB49108271E9}"/>
              </a:ext>
            </a:extLst>
          </p:cNvPr>
          <p:cNvSpPr txBox="1"/>
          <p:nvPr/>
        </p:nvSpPr>
        <p:spPr>
          <a:xfrm>
            <a:off x="7684378" y="2269112"/>
            <a:ext cx="17096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</a:t>
            </a:r>
            <a:r>
              <a:rPr lang="en-GB" sz="1600" dirty="0">
                <a:solidFill>
                  <a:schemeClr val="accent2"/>
                </a:solidFill>
              </a:rPr>
              <a:t>1.5 billion Galileo 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enabled devices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1552649D-ABEB-4546-A857-9CCBFC876246}"/>
              </a:ext>
            </a:extLst>
          </p:cNvPr>
          <p:cNvSpPr txBox="1"/>
          <p:nvPr/>
        </p:nvSpPr>
        <p:spPr>
          <a:xfrm>
            <a:off x="9971285" y="2289069"/>
            <a:ext cx="1709613" cy="296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dirty="0">
                <a:solidFill>
                  <a:schemeClr val="accent2"/>
                </a:solidFill>
              </a:rPr>
              <a:t>Copernicus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data is used by </a:t>
            </a:r>
            <a:r>
              <a:rPr lang="en-GB" sz="1600" dirty="0">
                <a:solidFill>
                  <a:schemeClr val="accent2"/>
                </a:solidFill>
              </a:rPr>
              <a:t>60%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European EO companies </a:t>
            </a: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endParaRPr lang="en-GB" sz="16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defTabSz="666750">
              <a:lnSpc>
                <a:spcPct val="90000"/>
              </a:lnSpc>
              <a:spcAft>
                <a:spcPct val="35000"/>
              </a:spcAft>
            </a:pP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enabling over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10%</a:t>
            </a:r>
            <a:r>
              <a:rPr lang="en-GB" sz="16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of the income in the sector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D96F2-EA85-4FC5-A8E6-3F5F234F9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0" y="2994826"/>
            <a:ext cx="208423" cy="2218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FDD962-1C42-4A4C-AA30-9EDAE1475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1" y="2994826"/>
            <a:ext cx="208423" cy="221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2903ED-1147-4534-92C8-84B32227C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73" y="2994826"/>
            <a:ext cx="208423" cy="2218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6F471B-B903-4E3C-97A0-B03300F4B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66" y="2990910"/>
            <a:ext cx="208423" cy="2218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1A4157-40A2-43D7-92E0-85084BC5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68" y="2994246"/>
            <a:ext cx="208423" cy="221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1F27E8-F57B-406D-B88C-F2147FE69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40" y="3322871"/>
            <a:ext cx="208423" cy="221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F4E0A2-B5E2-4030-B634-E7139F46B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31" y="3322871"/>
            <a:ext cx="208423" cy="221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7E5175-9139-4D18-9ECD-8E462BA85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273" y="3322871"/>
            <a:ext cx="208423" cy="2218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3473B-9892-4A3E-97F3-E93EAB9FB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66" y="3318955"/>
            <a:ext cx="208423" cy="2218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6712A9-5A1B-4524-9783-9AF3779F0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668" y="3322291"/>
            <a:ext cx="208423" cy="221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AA37CA-F975-4DD5-AE39-7566E817E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4" y="3647580"/>
            <a:ext cx="208423" cy="2218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BFA532-0D07-4201-8464-511F26174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95" y="3647580"/>
            <a:ext cx="208423" cy="2218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13267A-94A2-450A-B6CE-EFB9E1D13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7" y="3647580"/>
            <a:ext cx="208423" cy="2218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F619A4F-0459-4AEB-9A24-4C3D51D02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30" y="3643664"/>
            <a:ext cx="208423" cy="221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5774A5-A7A6-40C4-ACFB-E88ADE5A9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2" y="3647000"/>
            <a:ext cx="208423" cy="22180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805176-F315-4799-B5F3-E24342CC3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5" y="3972034"/>
            <a:ext cx="208423" cy="2218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58883F-3B55-46AB-AB74-BA9646461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6" y="3972034"/>
            <a:ext cx="208423" cy="22180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F78C60-C87B-4C3B-81EF-A1D774AFC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58" y="3972034"/>
            <a:ext cx="208423" cy="22180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9501BF5-DD61-4BD1-B2D9-BC8C97191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251" y="3968118"/>
            <a:ext cx="208423" cy="2218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F955B1-3AE5-47A2-8535-490FB78D8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53" y="3971454"/>
            <a:ext cx="208423" cy="2218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7A423A-3CD3-43EA-8A1B-976962E6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4" y="4295006"/>
            <a:ext cx="208423" cy="221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3287BD3-4478-4165-8D84-9F9119A21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95" y="4295006"/>
            <a:ext cx="208423" cy="2218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6D3312C-CA9D-474E-AF6C-2F2D9CC57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37" y="4295006"/>
            <a:ext cx="208423" cy="22180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957DF21-B3FD-4BCE-B2AB-B21E9B07C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730" y="4291090"/>
            <a:ext cx="208423" cy="2218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51B970-C6D2-455A-963E-894275B35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032" y="4294426"/>
            <a:ext cx="208423" cy="2218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B6C276-7E36-4479-8F93-FE4209ABF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25" y="4619715"/>
            <a:ext cx="208423" cy="2218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B25EFBD-DC1E-4448-B841-CCB031B32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6" y="4619715"/>
            <a:ext cx="208423" cy="2218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5208C5-BB0B-4DE0-A61E-B77475ECF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158" y="4619715"/>
            <a:ext cx="208423" cy="2218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DD18E1A-7288-4FA0-8DF0-C8DC87ECC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251" y="4615799"/>
            <a:ext cx="208423" cy="2218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37EAABB-062E-45BE-9321-DE116B7E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53" y="4619135"/>
            <a:ext cx="208423" cy="22180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D168301-0EAB-462B-A9EC-21B0836873A3}"/>
              </a:ext>
            </a:extLst>
          </p:cNvPr>
          <p:cNvCxnSpPr/>
          <p:nvPr/>
        </p:nvCxnSpPr>
        <p:spPr>
          <a:xfrm>
            <a:off x="2846777" y="4789123"/>
            <a:ext cx="17621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274C2A65-9EFF-4D59-A885-C55E63D45195}"/>
              </a:ext>
            </a:extLst>
          </p:cNvPr>
          <p:cNvSpPr/>
          <p:nvPr/>
        </p:nvSpPr>
        <p:spPr>
          <a:xfrm>
            <a:off x="2948511" y="4248259"/>
            <a:ext cx="297770" cy="5408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EBC3DA-5753-4F4E-B256-6525748F066D}"/>
              </a:ext>
            </a:extLst>
          </p:cNvPr>
          <p:cNvSpPr/>
          <p:nvPr/>
        </p:nvSpPr>
        <p:spPr>
          <a:xfrm>
            <a:off x="3496542" y="3645098"/>
            <a:ext cx="297770" cy="114010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90C042-92D6-4BCD-83CB-FD1C3464B0E8}"/>
              </a:ext>
            </a:extLst>
          </p:cNvPr>
          <p:cNvSpPr/>
          <p:nvPr/>
        </p:nvSpPr>
        <p:spPr>
          <a:xfrm>
            <a:off x="4135575" y="3204454"/>
            <a:ext cx="297770" cy="15885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F0632DF-4758-48A1-8079-97FDFE1557DA}"/>
              </a:ext>
            </a:extLst>
          </p:cNvPr>
          <p:cNvSpPr/>
          <p:nvPr/>
        </p:nvSpPr>
        <p:spPr>
          <a:xfrm>
            <a:off x="2842558" y="3823939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€5</a:t>
            </a:r>
          </a:p>
          <a:p>
            <a:pPr algn="ctr"/>
            <a:r>
              <a:rPr lang="en-GB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billion</a:t>
            </a:r>
            <a:endParaRPr lang="LID4096" sz="1000" b="0" dirty="0"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8FAAC66-F209-4130-9EFA-83393FDB08D5}"/>
              </a:ext>
            </a:extLst>
          </p:cNvPr>
          <p:cNvSpPr/>
          <p:nvPr/>
        </p:nvSpPr>
        <p:spPr>
          <a:xfrm>
            <a:off x="3406497" y="3232546"/>
            <a:ext cx="519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€11</a:t>
            </a:r>
          </a:p>
          <a:p>
            <a:r>
              <a:rPr lang="en-GB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billion</a:t>
            </a:r>
            <a:endParaRPr lang="LID4096" sz="1000" b="0" dirty="0">
              <a:latin typeface="+mn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810FCD8-CBA0-4B85-A981-83223091B2CD}"/>
              </a:ext>
            </a:extLst>
          </p:cNvPr>
          <p:cNvSpPr/>
          <p:nvPr/>
        </p:nvSpPr>
        <p:spPr>
          <a:xfrm>
            <a:off x="4055070" y="2789254"/>
            <a:ext cx="50206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€16</a:t>
            </a:r>
          </a:p>
          <a:p>
            <a:r>
              <a:rPr lang="en-GB" sz="1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billion</a:t>
            </a:r>
            <a:endParaRPr lang="LID4096" sz="1000" b="0" dirty="0">
              <a:latin typeface="+mn-lt"/>
            </a:endParaRPr>
          </a:p>
          <a:p>
            <a:endParaRPr lang="LID4096" dirty="0">
              <a:latin typeface="+mn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BEB7795-0CC9-4E87-A798-2E3193A121EB}"/>
              </a:ext>
            </a:extLst>
          </p:cNvPr>
          <p:cNvSpPr/>
          <p:nvPr/>
        </p:nvSpPr>
        <p:spPr>
          <a:xfrm>
            <a:off x="2735157" y="4822461"/>
            <a:ext cx="6270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2007-2013</a:t>
            </a:r>
            <a:endParaRPr lang="LID4096" sz="800" dirty="0">
              <a:latin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5BD5DAB-00F5-460A-9A6A-F7B7665478FA}"/>
              </a:ext>
            </a:extLst>
          </p:cNvPr>
          <p:cNvSpPr/>
          <p:nvPr/>
        </p:nvSpPr>
        <p:spPr>
          <a:xfrm>
            <a:off x="3304556" y="4831441"/>
            <a:ext cx="6270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2014-2020</a:t>
            </a:r>
            <a:endParaRPr lang="LID4096" sz="800" dirty="0">
              <a:latin typeface="+mn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24783B-DCF0-44D1-817D-EC16C99F3A51}"/>
              </a:ext>
            </a:extLst>
          </p:cNvPr>
          <p:cNvSpPr/>
          <p:nvPr/>
        </p:nvSpPr>
        <p:spPr>
          <a:xfrm>
            <a:off x="3970912" y="4831418"/>
            <a:ext cx="67839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2021-2027*</a:t>
            </a:r>
            <a:endParaRPr lang="LID4096" sz="800" dirty="0">
              <a:latin typeface="+mn-lt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EC5B2DB-C5E9-4D2F-960A-77916C46C7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30" y="2887843"/>
            <a:ext cx="1280670" cy="947133"/>
          </a:xfrm>
          <a:prstGeom prst="rect">
            <a:avLst/>
          </a:prstGeom>
        </p:spPr>
      </p:pic>
      <p:pic>
        <p:nvPicPr>
          <p:cNvPr id="1028" name="Picture 4" descr="Affordable for All: Financial Aid at Princeton">
            <a:extLst>
              <a:ext uri="{FF2B5EF4-FFF2-40B4-BE49-F238E27FC236}">
                <a16:creationId xmlns:a16="http://schemas.microsoft.com/office/drawing/2014/main" id="{A87AEBD5-5502-4DB8-A6E2-10386652D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665" y="3300429"/>
            <a:ext cx="940470" cy="94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3121B2B7-8387-4DC1-9D61-5559C7D20C2B}"/>
              </a:ext>
            </a:extLst>
          </p:cNvPr>
          <p:cNvSpPr/>
          <p:nvPr/>
        </p:nvSpPr>
        <p:spPr>
          <a:xfrm>
            <a:off x="2837280" y="5230815"/>
            <a:ext cx="156164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*Proposed budget for 2021-2027</a:t>
            </a:r>
            <a:endParaRPr lang="LID4096" sz="800" dirty="0">
              <a:latin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DE79ABB-9226-47B2-BE9E-2C258B98F438}"/>
              </a:ext>
            </a:extLst>
          </p:cNvPr>
          <p:cNvSpPr/>
          <p:nvPr/>
        </p:nvSpPr>
        <p:spPr>
          <a:xfrm>
            <a:off x="3329039" y="6976089"/>
            <a:ext cx="1283745" cy="1024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Is it still true for a budget? </a:t>
            </a:r>
            <a:endParaRPr lang="LID4096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1466A5A-D085-4284-89D8-59ABF22696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215" y="3093862"/>
            <a:ext cx="2051545" cy="171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0914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enabler for the digital and green transition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30880-6A6F-44B1-9DCE-FFF474DE3E6C}"/>
              </a:ext>
            </a:extLst>
          </p:cNvPr>
          <p:cNvSpPr/>
          <p:nvPr/>
        </p:nvSpPr>
        <p:spPr>
          <a:xfrm>
            <a:off x="548640" y="1708564"/>
            <a:ext cx="6096000" cy="17086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EU Space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provides critical infrastructure for the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digital</a:t>
            </a:r>
            <a:r>
              <a:rPr lang="en-US" sz="1600" b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6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green transformation</a:t>
            </a:r>
            <a:endParaRPr lang="en-US" sz="1600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Space data is a key enabler of digital innovations such as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Autonomous vehicles</a:t>
            </a:r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smart solutions </a:t>
            </a:r>
            <a:r>
              <a:rPr 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5G wireless telecommunication networks</a:t>
            </a:r>
          </a:p>
          <a:p>
            <a:pPr marL="0" indent="0" algn="just">
              <a:lnSpc>
                <a:spcPct val="110000"/>
              </a:lnSpc>
              <a:spcAft>
                <a:spcPts val="1200"/>
              </a:spcAft>
              <a:buNone/>
              <a:tabLst>
                <a:tab pos="457200" algn="l"/>
              </a:tabLst>
            </a:pPr>
            <a:r>
              <a:rPr lang="en-GB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620E01-C8F4-423A-9F38-2FAC84DDBDDB}"/>
              </a:ext>
            </a:extLst>
          </p:cNvPr>
          <p:cNvSpPr/>
          <p:nvPr/>
        </p:nvSpPr>
        <p:spPr>
          <a:xfrm>
            <a:off x="844171" y="3576941"/>
            <a:ext cx="46168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n-lt"/>
              </a:rPr>
              <a:t>Galileo High Accuracy Service</a:t>
            </a:r>
            <a:br>
              <a:rPr lang="en-US" sz="2800" dirty="0">
                <a:solidFill>
                  <a:schemeClr val="accent2"/>
                </a:solidFill>
                <a:latin typeface="+mn-lt"/>
              </a:rPr>
            </a:br>
            <a:r>
              <a:rPr lang="en-US" sz="2800" dirty="0">
                <a:solidFill>
                  <a:schemeClr val="accent2"/>
                </a:solidFill>
                <a:latin typeface="+mn-lt"/>
              </a:rPr>
              <a:t>&lt;20cm positioning accuracy  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Global coverage, open</a:t>
            </a:r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and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free of charge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Game changer for autonomous driving and commercial drones</a:t>
            </a: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38B264-CA53-481A-A202-464FBBE07279}"/>
              </a:ext>
            </a:extLst>
          </p:cNvPr>
          <p:cNvSpPr/>
          <p:nvPr/>
        </p:nvSpPr>
        <p:spPr>
          <a:xfrm>
            <a:off x="7487112" y="3577813"/>
            <a:ext cx="321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/>
                </a:solidFill>
                <a:latin typeface="+mn-lt"/>
              </a:rPr>
              <a:t>Copernicus </a:t>
            </a:r>
          </a:p>
          <a:p>
            <a:r>
              <a:rPr lang="en-US" sz="2800" dirty="0">
                <a:solidFill>
                  <a:schemeClr val="accent2"/>
                </a:solidFill>
                <a:latin typeface="+mn-lt"/>
              </a:rPr>
              <a:t>16TB data/day </a:t>
            </a:r>
          </a:p>
          <a:p>
            <a:endParaRPr lang="en-US" b="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Used to train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Artificial Intelligence </a:t>
            </a:r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/ enables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big data analytics </a:t>
            </a:r>
            <a:r>
              <a:rPr lang="en-US" b="0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in many areas of application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4476C-0DA6-48C6-BE45-208F5F5D8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895" y="5781235"/>
            <a:ext cx="1340942" cy="86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67BD33-52CE-47CF-A756-39119801C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"/>
          <a:stretch/>
        </p:blipFill>
        <p:spPr>
          <a:xfrm>
            <a:off x="2402352" y="5475899"/>
            <a:ext cx="1343539" cy="890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DFC38F-E53C-4735-93E6-B1E83671F6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532" y="1739947"/>
            <a:ext cx="1242736" cy="1242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CCEBB-C41F-4227-AEB0-E61EE4B8C9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710" y="1820212"/>
            <a:ext cx="1082205" cy="1082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78F515-C138-4865-8466-3EE86849A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32" y="5434060"/>
            <a:ext cx="676846" cy="695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BA8659-1555-4B30-A087-5C76CCC1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6631" y="5191395"/>
            <a:ext cx="628157" cy="4796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CC4A50-F1D4-4441-8485-AECD72E59F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9490" y="5393695"/>
            <a:ext cx="371566" cy="4138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FB01E82-CD6A-41DA-9DC5-C888213FA352}"/>
              </a:ext>
            </a:extLst>
          </p:cNvPr>
          <p:cNvSpPr txBox="1"/>
          <p:nvPr/>
        </p:nvSpPr>
        <p:spPr>
          <a:xfrm>
            <a:off x="9708201" y="5671078"/>
            <a:ext cx="537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>
                    <a:lumMod val="75000"/>
                  </a:schemeClr>
                </a:solidFill>
              </a:rPr>
              <a:t>AI</a:t>
            </a:r>
            <a:endParaRPr lang="LID4096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630AC-E6F2-4452-8621-40511E75F4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8988" y="5622481"/>
            <a:ext cx="371566" cy="413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DD728F-9593-4764-BBC3-E852DB084E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12153" y="5472166"/>
            <a:ext cx="1550077" cy="61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82">
            <a:extLst>
              <a:ext uri="{FF2B5EF4-FFF2-40B4-BE49-F238E27FC236}">
                <a16:creationId xmlns:a16="http://schemas.microsoft.com/office/drawing/2014/main" id="{93089795-90C5-4C7E-83BB-C063207C69E6}"/>
              </a:ext>
            </a:extLst>
          </p:cNvPr>
          <p:cNvSpPr txBox="1"/>
          <p:nvPr/>
        </p:nvSpPr>
        <p:spPr>
          <a:xfrm rot="20530720">
            <a:off x="137209" y="3539181"/>
            <a:ext cx="997266" cy="276999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rgbClr val="000000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r>
              <a:rPr lang="en-GB" sz="1200" kern="0" dirty="0">
                <a:solidFill>
                  <a:schemeClr val="bg2">
                    <a:lumMod val="50000"/>
                  </a:schemeClr>
                </a:solidFill>
              </a:rPr>
              <a:t>Example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09B169-1AB4-4B18-B867-735975AE0230}"/>
              </a:ext>
            </a:extLst>
          </p:cNvPr>
          <p:cNvSpPr txBox="1"/>
          <p:nvPr/>
        </p:nvSpPr>
        <p:spPr>
          <a:xfrm>
            <a:off x="0" y="6673622"/>
            <a:ext cx="1384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Credit: icons </a:t>
            </a:r>
            <a:r>
              <a:rPr lang="en-GB" sz="800" b="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freepik</a:t>
            </a:r>
            <a:endParaRPr lang="LID4096" sz="800" b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485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DBB7C-AC70-4C40-8890-803D281933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8640" y="633820"/>
            <a:ext cx="9461634" cy="947133"/>
          </a:xfrm>
        </p:spPr>
        <p:txBody>
          <a:bodyPr/>
          <a:lstStyle/>
          <a:p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Some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areas of EU </a:t>
            </a:r>
            <a:r>
              <a:rPr lang="fr-FR" sz="3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space-based</a:t>
            </a:r>
            <a:r>
              <a:rPr lang="fr-FR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applications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3C541D-5585-4E5C-9367-0E1D80A971AE}"/>
              </a:ext>
            </a:extLst>
          </p:cNvPr>
          <p:cNvSpPr/>
          <p:nvPr/>
        </p:nvSpPr>
        <p:spPr>
          <a:xfrm>
            <a:off x="1190866" y="2262559"/>
            <a:ext cx="442173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EU Space </a:t>
            </a:r>
            <a:r>
              <a:rPr lang="en-US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is an enabler for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precision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agriculture and integrated farming solutions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Earth observation and satellite navigation can help farmers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increase yields by more then  10%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save up to 20% on fertilizer, fuel and pesticides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EGNOS and Galileo  increase precision and reliability of GNSS and is a key enabler of autonomous tractors and robots in agriculture 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Response to Natural disasters</a:t>
            </a: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EU Space </a:t>
            </a:r>
            <a:r>
              <a:rPr lang="en-US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supports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rescue operations during floods, fires, earthquakes and hurricanes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as well as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man-made disasters</a:t>
            </a:r>
          </a:p>
          <a:p>
            <a:endParaRPr lang="LID40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960B47-435E-4082-9150-E71C7C7CB76C}"/>
              </a:ext>
            </a:extLst>
          </p:cNvPr>
          <p:cNvSpPr/>
          <p:nvPr/>
        </p:nvSpPr>
        <p:spPr>
          <a:xfrm>
            <a:off x="6875630" y="2283634"/>
            <a:ext cx="442173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Copernicus Earth Observation and Galileo positioning  are crucial for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urban mapping, planning and infrastructure monitoring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They enable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smart mobility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waste management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Renewable Energies </a:t>
            </a: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EU Space </a:t>
            </a:r>
            <a:r>
              <a:rPr lang="en-US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programmes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support the siting of renewable energy facilities assessing potential energy generation and environmental impacts</a:t>
            </a:r>
          </a:p>
          <a:p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Health </a:t>
            </a:r>
          </a:p>
          <a:p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Thanks to Copernicus it is possible to forecast air quality and UV radiation having impact on our health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CF13F-F9CC-4614-8287-A9883753DD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29" y="2320493"/>
            <a:ext cx="487544" cy="386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54C9CD-8531-472F-8000-E5066F4F3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4571137"/>
            <a:ext cx="386238" cy="3862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002526-2A75-4F6E-86D8-10150CBCC4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184" y="4306734"/>
            <a:ext cx="523641" cy="5236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570CE8-BA58-4FA1-A30A-065063BF9F3D}"/>
              </a:ext>
            </a:extLst>
          </p:cNvPr>
          <p:cNvSpPr txBox="1"/>
          <p:nvPr/>
        </p:nvSpPr>
        <p:spPr>
          <a:xfrm>
            <a:off x="6190223" y="4477176"/>
            <a:ext cx="6492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NO</a:t>
            </a:r>
            <a:r>
              <a:rPr lang="en-GB" sz="1200" b="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</a:t>
            </a:r>
            <a:endParaRPr lang="LID4096" sz="1200" b="0" baseline="30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D2DC35-DAAF-4F1B-B659-C8CDB3BAC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26" y="3311122"/>
            <a:ext cx="410600" cy="410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E7C01C-4AB1-41DB-9524-2A488261C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92" y="2427133"/>
            <a:ext cx="523642" cy="3490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4D996E3-453E-46FA-86AB-A28215E4E9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63" y="2207446"/>
            <a:ext cx="342256" cy="34225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0BFE376-EC01-4D93-9B7B-869E8824955F}"/>
              </a:ext>
            </a:extLst>
          </p:cNvPr>
          <p:cNvSpPr txBox="1"/>
          <p:nvPr/>
        </p:nvSpPr>
        <p:spPr>
          <a:xfrm>
            <a:off x="0" y="6673622"/>
            <a:ext cx="13843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>
                <a:solidFill>
                  <a:schemeClr val="bg2">
                    <a:lumMod val="75000"/>
                  </a:schemeClr>
                </a:solidFill>
                <a:latin typeface="+mj-lt"/>
              </a:rPr>
              <a:t>Credit: icons </a:t>
            </a:r>
            <a:r>
              <a:rPr lang="en-GB" sz="800" b="0" dirty="0" err="1">
                <a:solidFill>
                  <a:schemeClr val="bg2">
                    <a:lumMod val="75000"/>
                  </a:schemeClr>
                </a:solidFill>
                <a:latin typeface="+mj-lt"/>
              </a:rPr>
              <a:t>freepik</a:t>
            </a:r>
            <a:endParaRPr lang="LID4096" sz="800" b="0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3825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540260" y="704010"/>
            <a:ext cx="9601659" cy="677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400" b="1" dirty="0"/>
              <a:t>Zooming in on GNSS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934402" y="2301165"/>
            <a:ext cx="2066925" cy="43088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IoT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Augmented Reality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Autonomous Cars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Drones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Swarm Robotics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Big Data</a:t>
            </a: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mHealth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07253" y="3327311"/>
            <a:ext cx="1111509" cy="526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28658" y="3884441"/>
            <a:ext cx="730544" cy="5479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33920" y="2750966"/>
            <a:ext cx="744097" cy="55257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697" y="4455601"/>
            <a:ext cx="427490" cy="2962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187" y="4625141"/>
            <a:ext cx="427490" cy="2962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726" y="4644050"/>
            <a:ext cx="427490" cy="29628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8529454" y="2775696"/>
            <a:ext cx="330570" cy="455524"/>
            <a:chOff x="5777417" y="4300396"/>
            <a:chExt cx="452122" cy="71475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777417" y="4300396"/>
              <a:ext cx="452122" cy="71475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884752" y="4483377"/>
              <a:ext cx="240246" cy="302558"/>
            </a:xfrm>
            <a:prstGeom prst="rect">
              <a:avLst/>
            </a:prstGeom>
          </p:spPr>
        </p:pic>
        <p:sp>
          <p:nvSpPr>
            <p:cNvPr id="38" name="Freeform 37"/>
            <p:cNvSpPr/>
            <p:nvPr/>
          </p:nvSpPr>
          <p:spPr>
            <a:xfrm>
              <a:off x="5857875" y="4776001"/>
              <a:ext cx="273844" cy="93655"/>
            </a:xfrm>
            <a:custGeom>
              <a:avLst/>
              <a:gdLst>
                <a:gd name="connsiteX0" fmla="*/ 0 w 273844"/>
                <a:gd name="connsiteY0" fmla="*/ 93655 h 93655"/>
                <a:gd name="connsiteX1" fmla="*/ 57150 w 273844"/>
                <a:gd name="connsiteY1" fmla="*/ 41268 h 93655"/>
                <a:gd name="connsiteX2" fmla="*/ 102394 w 273844"/>
                <a:gd name="connsiteY2" fmla="*/ 22218 h 93655"/>
                <a:gd name="connsiteX3" fmla="*/ 142875 w 273844"/>
                <a:gd name="connsiteY3" fmla="*/ 3168 h 93655"/>
                <a:gd name="connsiteX4" fmla="*/ 195263 w 273844"/>
                <a:gd name="connsiteY4" fmla="*/ 3168 h 93655"/>
                <a:gd name="connsiteX5" fmla="*/ 247650 w 273844"/>
                <a:gd name="connsiteY5" fmla="*/ 34124 h 93655"/>
                <a:gd name="connsiteX6" fmla="*/ 273844 w 273844"/>
                <a:gd name="connsiteY6" fmla="*/ 36505 h 9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3844" h="93655">
                  <a:moveTo>
                    <a:pt x="0" y="93655"/>
                  </a:moveTo>
                  <a:cubicBezTo>
                    <a:pt x="20042" y="73414"/>
                    <a:pt x="40084" y="53174"/>
                    <a:pt x="57150" y="41268"/>
                  </a:cubicBezTo>
                  <a:cubicBezTo>
                    <a:pt x="74216" y="29362"/>
                    <a:pt x="88106" y="28568"/>
                    <a:pt x="102394" y="22218"/>
                  </a:cubicBezTo>
                  <a:cubicBezTo>
                    <a:pt x="116682" y="15868"/>
                    <a:pt x="127397" y="6343"/>
                    <a:pt x="142875" y="3168"/>
                  </a:cubicBezTo>
                  <a:cubicBezTo>
                    <a:pt x="158353" y="-7"/>
                    <a:pt x="177801" y="-1991"/>
                    <a:pt x="195263" y="3168"/>
                  </a:cubicBezTo>
                  <a:cubicBezTo>
                    <a:pt x="212726" y="8327"/>
                    <a:pt x="234553" y="28568"/>
                    <a:pt x="247650" y="34124"/>
                  </a:cubicBezTo>
                  <a:cubicBezTo>
                    <a:pt x="260747" y="39680"/>
                    <a:pt x="273844" y="36505"/>
                    <a:pt x="273844" y="3650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96741" y="2216261"/>
            <a:ext cx="452759" cy="51863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69574" y="4996751"/>
            <a:ext cx="559294" cy="5234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34794" y="5543460"/>
            <a:ext cx="649281" cy="583699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8893962" y="1949427"/>
            <a:ext cx="3364" cy="45233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 flipH="1" flipV="1">
            <a:off x="8364387" y="2142678"/>
            <a:ext cx="3019473" cy="6746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6F29714D-5CE1-4F3B-9F56-D2A6F150B5D9}"/>
              </a:ext>
            </a:extLst>
          </p:cNvPr>
          <p:cNvSpPr/>
          <p:nvPr/>
        </p:nvSpPr>
        <p:spPr>
          <a:xfrm>
            <a:off x="720578" y="2236460"/>
            <a:ext cx="2066925" cy="430887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Consumer solutions</a:t>
            </a:r>
          </a:p>
          <a:p>
            <a:pPr algn="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Road</a:t>
            </a:r>
          </a:p>
          <a:p>
            <a:pPr algn="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Aviation</a:t>
            </a:r>
            <a:b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Rail</a:t>
            </a:r>
          </a:p>
          <a:p>
            <a:pPr algn="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Maritime</a:t>
            </a:r>
          </a:p>
          <a:p>
            <a:pPr algn="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Agriculture</a:t>
            </a:r>
          </a:p>
          <a:p>
            <a:pPr algn="r"/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Geomatics</a:t>
            </a:r>
          </a:p>
          <a:p>
            <a:pPr algn="r"/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Timing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4B690DE-B55C-4AD8-B2BE-D7C45D4B43FE}"/>
              </a:ext>
            </a:extLst>
          </p:cNvPr>
          <p:cNvCxnSpPr/>
          <p:nvPr/>
        </p:nvCxnSpPr>
        <p:spPr>
          <a:xfrm>
            <a:off x="2755563" y="1940124"/>
            <a:ext cx="3364" cy="45233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3EA4B61-C2DD-4F12-8285-440E76467B30}"/>
              </a:ext>
            </a:extLst>
          </p:cNvPr>
          <p:cNvCxnSpPr>
            <a:cxnSpLocks/>
          </p:cNvCxnSpPr>
          <p:nvPr/>
        </p:nvCxnSpPr>
        <p:spPr>
          <a:xfrm flipH="1">
            <a:off x="908915" y="2131457"/>
            <a:ext cx="2138538" cy="191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E2EAF096-7786-45EF-8D4D-8B77A7533D96}"/>
              </a:ext>
            </a:extLst>
          </p:cNvPr>
          <p:cNvSpPr/>
          <p:nvPr/>
        </p:nvSpPr>
        <p:spPr>
          <a:xfrm>
            <a:off x="3737644" y="5193247"/>
            <a:ext cx="3375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GNSS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plays a role in all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major technology trends</a:t>
            </a:r>
            <a:r>
              <a:rPr lang="en-GB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emerging apps</a:t>
            </a:r>
            <a:endParaRPr lang="LID4096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30A842-F21A-4930-B4D9-674A847276D6}"/>
              </a:ext>
            </a:extLst>
          </p:cNvPr>
          <p:cNvSpPr/>
          <p:nvPr/>
        </p:nvSpPr>
        <p:spPr>
          <a:xfrm>
            <a:off x="4242398" y="2182005"/>
            <a:ext cx="30653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GNSS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play an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important  role across many markets</a:t>
            </a:r>
            <a:endParaRPr lang="LID4096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87F44681-EFE9-45AA-A985-530EA9B930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707" y="3343994"/>
            <a:ext cx="450631" cy="40234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DDD2956-B146-4C99-A957-75900EC5153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365" y="4416710"/>
            <a:ext cx="507312" cy="458218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0537DE5-A642-4088-9655-721F6B736A7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246" y="3844820"/>
            <a:ext cx="285550" cy="47341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C43A0A5-5B4D-4DFF-8253-3E203C110BC4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694" y="2800195"/>
            <a:ext cx="368659" cy="361431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9921C80-1498-45CD-B233-CF35404F88E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397" y="6114925"/>
            <a:ext cx="324076" cy="435826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07B86BD-D9A4-4BF6-9E4C-06A89DC08BA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27" y="5578055"/>
            <a:ext cx="353789" cy="402348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B5ECB1C-3998-4900-AE7F-9AB4471435D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249" y="5015352"/>
            <a:ext cx="487544" cy="38623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DA34644-2928-4825-A0F2-F65B054E4EF9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867" y="2169202"/>
            <a:ext cx="322312" cy="53251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3F5049-1270-41F6-BCE3-675FF86A4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3769" y="4398906"/>
            <a:ext cx="427490" cy="296280"/>
          </a:xfrm>
          <a:prstGeom prst="rect">
            <a:avLst/>
          </a:prstGeom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E274C58A-31A3-41F6-A487-43DA67E8BF54}"/>
              </a:ext>
            </a:extLst>
          </p:cNvPr>
          <p:cNvSpPr/>
          <p:nvPr/>
        </p:nvSpPr>
        <p:spPr>
          <a:xfrm rot="5400000">
            <a:off x="6648398" y="5564195"/>
            <a:ext cx="942261" cy="34717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 dirty="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CFC074E2-A96E-4320-8C66-AEBB271F0536}"/>
              </a:ext>
            </a:extLst>
          </p:cNvPr>
          <p:cNvSpPr/>
          <p:nvPr/>
        </p:nvSpPr>
        <p:spPr>
          <a:xfrm rot="16200000">
            <a:off x="3609623" y="2363037"/>
            <a:ext cx="942261" cy="347174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42913" indent="111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87413" indent="238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31913" indent="365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776413" indent="49213" algn="l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ID4096" dirty="0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CAD9B176-A6C4-47FE-9CE6-6A284B27E0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35913" y="3197272"/>
            <a:ext cx="3413940" cy="167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5" name="Object 74">
            <a:extLst>
              <a:ext uri="{FF2B5EF4-FFF2-40B4-BE49-F238E27FC236}">
                <a16:creationId xmlns:a16="http://schemas.microsoft.com/office/drawing/2014/main" id="{13615736-C624-4527-8F27-428928E62B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9592" y="4026646"/>
          <a:ext cx="506581" cy="50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22" imgW="1600000" imgH="1609524" progId="">
                  <p:embed/>
                </p:oleObj>
              </mc:Choice>
              <mc:Fallback>
                <p:oleObj name="Photo Editor Photo" r:id="rId22" imgW="1600000" imgH="1609524" progId="">
                  <p:embed/>
                  <p:pic>
                    <p:nvPicPr>
                      <p:cNvPr id="75" name="Object 74">
                        <a:extLst>
                          <a:ext uri="{FF2B5EF4-FFF2-40B4-BE49-F238E27FC236}">
                            <a16:creationId xmlns:a16="http://schemas.microsoft.com/office/drawing/2014/main" id="{13615736-C624-4527-8F27-428928E62B7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92" y="4026646"/>
                        <a:ext cx="506581" cy="50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8D222CC-F3B0-446B-BBBB-BEE5CC8A1BEC}"/>
              </a:ext>
            </a:extLst>
          </p:cNvPr>
          <p:cNvSpPr/>
          <p:nvPr/>
        </p:nvSpPr>
        <p:spPr>
          <a:xfrm>
            <a:off x="3181219" y="1480316"/>
            <a:ext cx="5001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r>
              <a:rPr lang="en-GB" sz="2400" dirty="0">
                <a:solidFill>
                  <a:schemeClr val="accent2"/>
                </a:solidFill>
                <a:latin typeface="+mn-lt"/>
              </a:rPr>
              <a:t>Towards ubiquitous GNSS positioning</a:t>
            </a:r>
            <a:endParaRPr lang="LID4096" sz="2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9541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&gt;&lt;version val=&quot;17184&quot;/&gt;&lt;partner val=&quot;53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eweekdayFirstOfWeek val=&quot;2&quot;/&gt;&lt;m_mruColor&gt;&lt;m_vecMRU length=&quot;0&quot;/&gt;&lt;/m_mruColor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.&lt;/m_chGroupingSymbol&gt;&lt;/m_precDefault&gt;&lt;/CDefaultPrec&gt;&lt;/root&gt;"/>
  <p:tag name="THINKCELLUNDODONOTDELETE" val="190"/>
</p:tagLst>
</file>

<file path=ppt/theme/theme1.xml><?xml version="1.0" encoding="utf-8"?>
<a:theme xmlns:a="http://schemas.openxmlformats.org/drawingml/2006/main" name="SpaceTec Master">
  <a:themeElements>
    <a:clrScheme name="SpaceTec">
      <a:dk1>
        <a:srgbClr val="3F3F3F"/>
      </a:dk1>
      <a:lt1>
        <a:sysClr val="window" lastClr="FFFFFF"/>
      </a:lt1>
      <a:dk2>
        <a:srgbClr val="377199"/>
      </a:dk2>
      <a:lt2>
        <a:srgbClr val="E7E6E6"/>
      </a:lt2>
      <a:accent1>
        <a:srgbClr val="377199"/>
      </a:accent1>
      <a:accent2>
        <a:srgbClr val="C8513E"/>
      </a:accent2>
      <a:accent3>
        <a:srgbClr val="A5A5A5"/>
      </a:accent3>
      <a:accent4>
        <a:srgbClr val="F1A642"/>
      </a:accent4>
      <a:accent5>
        <a:srgbClr val="791D3B"/>
      </a:accent5>
      <a:accent6>
        <a:srgbClr val="5CA58A"/>
      </a:accent6>
      <a:hlink>
        <a:srgbClr val="5B9BD5"/>
      </a:hlink>
      <a:folHlink>
        <a:srgbClr val="5B9BD5"/>
      </a:folHlink>
    </a:clrScheme>
    <a:fontScheme name="SpaceTec 2018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6350" cap="flat" cmpd="sng" algn="ctr">
          <a:solidFill>
            <a:schemeClr val="tx1">
              <a:lumMod val="75000"/>
              <a:lumOff val="25000"/>
            </a:schemeClr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dirty="0" err="1" smtClean="0">
            <a:ln>
              <a:noFill/>
            </a:ln>
            <a:solidFill>
              <a:srgbClr val="000000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 anchor="ctr">
        <a:spAutoFit/>
      </a:bodyPr>
      <a:lstStyle>
        <a:defPPr algn="ctr">
          <a:defRPr b="0" dirty="0" smtClean="0">
            <a:latin typeface="Calibri" panose="020F0502020204030204" pitchFamily="34" charset="0"/>
          </a:defRPr>
        </a:defPPr>
      </a:lstStyle>
    </a:txDef>
  </a:objectDefaults>
  <a:extraClrSchemeLst>
    <a:extraClrScheme>
      <a:clrScheme name="ls_quer_D 1">
        <a:dk1>
          <a:srgbClr val="000000"/>
        </a:dk1>
        <a:lt1>
          <a:srgbClr val="FFFFFF"/>
        </a:lt1>
        <a:dk2>
          <a:srgbClr val="6600CC"/>
        </a:dk2>
        <a:lt2>
          <a:srgbClr val="CCECFF"/>
        </a:lt2>
        <a:accent1>
          <a:srgbClr val="00FFCC"/>
        </a:accent1>
        <a:accent2>
          <a:srgbClr val="9933FF"/>
        </a:accent2>
        <a:accent3>
          <a:srgbClr val="B8AAE2"/>
        </a:accent3>
        <a:accent4>
          <a:srgbClr val="DADADA"/>
        </a:accent4>
        <a:accent5>
          <a:srgbClr val="AAFFE2"/>
        </a:accent5>
        <a:accent6>
          <a:srgbClr val="8A2DE7"/>
        </a:accent6>
        <a:hlink>
          <a:srgbClr val="660066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s_quer_D 2">
        <a:dk1>
          <a:srgbClr val="660066"/>
        </a:dk1>
        <a:lt1>
          <a:srgbClr val="FFFFFF"/>
        </a:lt1>
        <a:dk2>
          <a:srgbClr val="FF00FF"/>
        </a:dk2>
        <a:lt2>
          <a:srgbClr val="FFCC99"/>
        </a:lt2>
        <a:accent1>
          <a:srgbClr val="99FF99"/>
        </a:accent1>
        <a:accent2>
          <a:srgbClr val="CC66FF"/>
        </a:accent2>
        <a:accent3>
          <a:srgbClr val="FFFFFF"/>
        </a:accent3>
        <a:accent4>
          <a:srgbClr val="560056"/>
        </a:accent4>
        <a:accent5>
          <a:srgbClr val="CAFFCA"/>
        </a:accent5>
        <a:accent6>
          <a:srgbClr val="B95CE7"/>
        </a:accent6>
        <a:hlink>
          <a:srgbClr val="FF99CC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_quer_D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s_quer_D 4">
        <a:dk1>
          <a:srgbClr val="000000"/>
        </a:dk1>
        <a:lt1>
          <a:srgbClr val="FFFFFF"/>
        </a:lt1>
        <a:dk2>
          <a:srgbClr val="CC0099"/>
        </a:dk2>
        <a:lt2>
          <a:srgbClr val="FFCCFF"/>
        </a:lt2>
        <a:accent1>
          <a:srgbClr val="00FF00"/>
        </a:accent1>
        <a:accent2>
          <a:srgbClr val="9933FF"/>
        </a:accent2>
        <a:accent3>
          <a:srgbClr val="E2AACA"/>
        </a:accent3>
        <a:accent4>
          <a:srgbClr val="DADADA"/>
        </a:accent4>
        <a:accent5>
          <a:srgbClr val="AAFFAA"/>
        </a:accent5>
        <a:accent6>
          <a:srgbClr val="8A2DE7"/>
        </a:accent6>
        <a:hlink>
          <a:srgbClr val="660066"/>
        </a:hlink>
        <a:folHlink>
          <a:srgbClr val="00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s_quer_D 5">
        <a:dk1>
          <a:srgbClr val="000000"/>
        </a:dk1>
        <a:lt1>
          <a:srgbClr val="FFFFFF"/>
        </a:lt1>
        <a:dk2>
          <a:srgbClr val="000000"/>
        </a:dk2>
        <a:lt2>
          <a:srgbClr val="777777"/>
        </a:lt2>
        <a:accent1>
          <a:srgbClr val="FFFFFF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paceTec Partners Presentation Template 2018.potm" id="{06089A1C-561C-4CFA-9155-1511E5E1B1CD}" vid="{68029198-9AB6-4535-B123-51BFE8FC1A46}"/>
    </a:ext>
  </a:extLst>
</a:theme>
</file>

<file path=ppt/theme/theme2.xml><?xml version="1.0" encoding="utf-8"?>
<a:theme xmlns:a="http://schemas.openxmlformats.org/drawingml/2006/main" name="GSA Powerpoint Instructions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released as document (template) (2).pptx" id="{AAB13194-5AB4-48F2-BC6B-D06260D6392A}" vid="{F0E7635B-1BB2-4397-924F-4B63AEDD6681}"/>
    </a:ext>
  </a:ext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e811769-114a-4b49-a2a6-a5d9856be6bc">GSAPRJ-174234985-177</_dlc_DocId>
    <_dlc_DocIdUrl xmlns="7e811769-114a-4b49-a2a6-a5d9856be6bc">
      <Url>https://intranet.gsa.europa.eu/project/home/EGNSS4CAP/_layouts/15/DocIdRedir.aspx?ID=GSAPRJ-174234985-177</Url>
      <Description>GSAPRJ-174234985-177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826E4A5AAEEE4096EA6DD7876705C3" ma:contentTypeVersion="0" ma:contentTypeDescription="Create a new document." ma:contentTypeScope="" ma:versionID="4abcd54c9fdc7f129ab68f077fa8095d">
  <xsd:schema xmlns:xsd="http://www.w3.org/2001/XMLSchema" xmlns:xs="http://www.w3.org/2001/XMLSchema" xmlns:p="http://schemas.microsoft.com/office/2006/metadata/properties" xmlns:ns2="7e811769-114a-4b49-a2a6-a5d9856be6bc" targetNamespace="http://schemas.microsoft.com/office/2006/metadata/properties" ma:root="true" ma:fieldsID="421446458c00e21bb264b093539e2e08" ns2:_="">
    <xsd:import namespace="7e811769-114a-4b49-a2a6-a5d9856be6b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811769-114a-4b49-a2a6-a5d9856be6b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492E36-1A90-4F1D-A1CD-5AFB5D8DF8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93EB66-9547-4194-B615-60D5B7A57190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C77835A-F1F4-40CF-9596-85F5F4BB645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7e811769-114a-4b49-a2a6-a5d9856be6b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8EF80AB-8EF2-4A01-BB58-79987145AF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811769-114a-4b49-a2a6-a5d9856be6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SpaceTec Partners Presentation Template 2018</Template>
  <TotalTime>6050</TotalTime>
  <Words>1206</Words>
  <Application>Microsoft Office PowerPoint</Application>
  <PresentationFormat>Widescreen</PresentationFormat>
  <Paragraphs>262</Paragraphs>
  <Slides>19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MS PGothic</vt:lpstr>
      <vt:lpstr>MS PGothic</vt:lpstr>
      <vt:lpstr>Arial</vt:lpstr>
      <vt:lpstr>Calibri</vt:lpstr>
      <vt:lpstr>Calibri Light</vt:lpstr>
      <vt:lpstr>Courier New</vt:lpstr>
      <vt:lpstr>Lato</vt:lpstr>
      <vt:lpstr>Times New Roman</vt:lpstr>
      <vt:lpstr>Verdana</vt:lpstr>
      <vt:lpstr>Wingdings</vt:lpstr>
      <vt:lpstr>SpaceTec Master</vt:lpstr>
      <vt:lpstr>GSA Powerpoint InstructionsA</vt:lpstr>
      <vt:lpstr>Photo Editor Photo</vt:lpstr>
      <vt:lpstr>Benefits down to earth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Annekatrien Debien</dc:creator>
  <cp:lastModifiedBy>BLASI Reinhard</cp:lastModifiedBy>
  <cp:revision>269</cp:revision>
  <cp:lastPrinted>2020-10-14T12:13:22Z</cp:lastPrinted>
  <dcterms:created xsi:type="dcterms:W3CDTF">2019-05-22T15:23:58Z</dcterms:created>
  <dcterms:modified xsi:type="dcterms:W3CDTF">2020-10-19T07:16:00Z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0x01010089826E4A5AAEEE4096EA6DD7876705C3</vt:lpwstr>
  </property>
  <property fmtid="{D5CDD505-2E9C-101B-9397-08002B2CF9AE}" pid="3" name="_dlc_DocIdItemGuid">
    <vt:lpwstr>d492c9ad-82d0-4c8b-ac77-8c6810596e04</vt:lpwstr>
  </property>
</Properties>
</file>