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3" r:id="rId4"/>
    <p:sldId id="321" r:id="rId5"/>
    <p:sldId id="271" r:id="rId6"/>
    <p:sldId id="272" r:id="rId7"/>
    <p:sldId id="270" r:id="rId8"/>
    <p:sldId id="303" r:id="rId9"/>
    <p:sldId id="304" r:id="rId10"/>
    <p:sldId id="305" r:id="rId11"/>
    <p:sldId id="307" r:id="rId12"/>
    <p:sldId id="308" r:id="rId13"/>
    <p:sldId id="309" r:id="rId14"/>
    <p:sldId id="310" r:id="rId15"/>
    <p:sldId id="311" r:id="rId16"/>
    <p:sldId id="312" r:id="rId17"/>
    <p:sldId id="315" r:id="rId18"/>
    <p:sldId id="316" r:id="rId19"/>
    <p:sldId id="317" r:id="rId20"/>
    <p:sldId id="318" r:id="rId21"/>
    <p:sldId id="319" r:id="rId22"/>
    <p:sldId id="320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22D"/>
    <a:srgbClr val="3419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1"/>
  </p:normalViewPr>
  <p:slideViewPr>
    <p:cSldViewPr snapToGrid="0" snapToObjects="1">
      <p:cViewPr>
        <p:scale>
          <a:sx n="100" d="100"/>
          <a:sy n="100" d="100"/>
        </p:scale>
        <p:origin x="36" y="23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38" y="4123306"/>
            <a:ext cx="1485493" cy="9334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06" y="361347"/>
            <a:ext cx="7818874" cy="3160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Understanding </a:t>
            </a:r>
            <a:r>
              <a:rPr lang="en-US" sz="4000" b="1" dirty="0">
                <a:solidFill>
                  <a:srgbClr val="FFFFFF"/>
                </a:solidFill>
              </a:rPr>
              <a:t>the formation and evolution of the solar system thanks to </a:t>
            </a:r>
            <a:r>
              <a:rPr lang="en-US" sz="4000" b="1" dirty="0" smtClean="0">
                <a:solidFill>
                  <a:srgbClr val="FFFFFF"/>
                </a:solidFill>
              </a:rPr>
              <a:t>meteorites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Vinciane </a:t>
            </a:r>
            <a:r>
              <a:rPr lang="en-US" sz="2800" b="1" dirty="0" err="1" smtClean="0">
                <a:solidFill>
                  <a:srgbClr val="FFFFFF"/>
                </a:solidFill>
              </a:rPr>
              <a:t>Debaille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algn="ctr"/>
            <a:endParaRPr lang="en-US" sz="2800" b="1" dirty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FF"/>
                </a:solidFill>
              </a:rPr>
              <a:t>#</a:t>
            </a:r>
            <a:r>
              <a:rPr lang="en-US" dirty="0" err="1">
                <a:solidFill>
                  <a:srgbClr val="FFFFFF"/>
                </a:solidFill>
              </a:rPr>
              <a:t>switchtospace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63" y="3984968"/>
            <a:ext cx="1143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95" y="4066156"/>
            <a:ext cx="1114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Résultat de recherche d'images pour &quot;erc logo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52" y="4123306"/>
            <a:ext cx="1419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" y="4152674"/>
            <a:ext cx="13398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5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5" descr="v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42950"/>
            <a:ext cx="2057400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48088" y="937068"/>
            <a:ext cx="5300662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Vesta, second </a:t>
            </a:r>
            <a:r>
              <a:rPr lang="fr-BE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largest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fr-BE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asteroid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of the </a:t>
            </a:r>
            <a:r>
              <a:rPr lang="fr-BE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asteroid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fr-BE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belt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; </a:t>
            </a:r>
            <a:r>
              <a:rPr lang="fr-BE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diameter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of ~500 km</a:t>
            </a:r>
            <a:endParaRPr lang="fr-FR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43000" y="171450"/>
            <a:ext cx="3200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fr-BE" alt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« HED » </a:t>
            </a:r>
            <a:r>
              <a:rPr lang="fr-BE" alt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meteorites</a:t>
            </a:r>
            <a:endParaRPr lang="fr-BE" altLang="en-US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17" descr="Vesta_full_mosa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644954"/>
            <a:ext cx="4657090" cy="349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819525" y="4932760"/>
            <a:ext cx="7620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fr-BE" altLang="en-US" sz="900" dirty="0">
                <a:solidFill>
                  <a:schemeClr val="bg1"/>
                </a:solidFill>
              </a:rPr>
              <a:t>© NASA</a:t>
            </a:r>
            <a:endParaRPr lang="fr-FR" alt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204913" y="3358798"/>
            <a:ext cx="278129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Dawn mission (07/2011 </a:t>
            </a:r>
            <a:r>
              <a:rPr lang="fr-BE" altLang="en-US" sz="2000" dirty="0">
                <a:solidFill>
                  <a:schemeClr val="tx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09/2012)</a:t>
            </a:r>
            <a:endParaRPr lang="fr-FR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543050" y="2073028"/>
            <a:ext cx="7429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fr-BE" alt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Hubble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7350" y="1600200"/>
            <a:ext cx="5943600" cy="284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Observed fall (obvious, but rare)</a:t>
            </a:r>
          </a:p>
          <a:p>
            <a:pPr eaLnBrk="1" hangingPunct="1"/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- Random finds (least efficient)</a:t>
            </a:r>
          </a:p>
          <a:p>
            <a:pPr eaLnBrk="1" hangingPunct="1"/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Campaigns in hot deserts (sometimes risky)</a:t>
            </a:r>
          </a:p>
          <a:p>
            <a:pPr eaLnBrk="1" hangingPunct="1"/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Systematic campaigns in Antarctica (the most efficient)</a:t>
            </a:r>
          </a:p>
          <a:p>
            <a:pPr eaLnBrk="1" hangingPunct="1"/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1" hangingPunct="1"/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14500" y="342901"/>
            <a:ext cx="5429250" cy="5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fr-BE" altLang="en-US" sz="2800" dirty="0" err="1">
                <a:solidFill>
                  <a:srgbClr val="C00000"/>
                </a:solidFill>
                <a:latin typeface="+mn-lt"/>
              </a:rPr>
              <a:t>Where</a:t>
            </a:r>
            <a:r>
              <a:rPr lang="fr-BE" altLang="en-US" sz="2800" dirty="0">
                <a:solidFill>
                  <a:srgbClr val="C00000"/>
                </a:solidFill>
                <a:latin typeface="+mn-lt"/>
              </a:rPr>
              <a:t> to </a:t>
            </a:r>
            <a:r>
              <a:rPr lang="fr-BE" altLang="en-US" sz="2800" dirty="0" err="1">
                <a:solidFill>
                  <a:srgbClr val="C00000"/>
                </a:solidFill>
                <a:latin typeface="+mn-lt"/>
              </a:rPr>
              <a:t>find</a:t>
            </a:r>
            <a:r>
              <a:rPr lang="fr-BE" altLang="en-U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BE" altLang="en-US" sz="2800" dirty="0" err="1">
                <a:solidFill>
                  <a:srgbClr val="C00000"/>
                </a:solidFill>
                <a:latin typeface="+mn-lt"/>
              </a:rPr>
              <a:t>meteorites</a:t>
            </a:r>
            <a:r>
              <a:rPr lang="fr-BE" altLang="en-US" sz="2800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pic>
        <p:nvPicPr>
          <p:cNvPr id="7" name="Picture 5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71450"/>
            <a:ext cx="150852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</p:spTree>
    <p:extLst>
      <p:ext uri="{BB962C8B-B14F-4D97-AF65-F5344CB8AC3E}">
        <p14:creationId xmlns:p14="http://schemas.microsoft.com/office/powerpoint/2010/main" val="6294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136341"/>
              </p:ext>
            </p:extLst>
          </p:nvPr>
        </p:nvGraphicFramePr>
        <p:xfrm>
          <a:off x="2514600" y="545307"/>
          <a:ext cx="4057650" cy="3655870"/>
        </p:xfrm>
        <a:graphic>
          <a:graphicData uri="http://schemas.openxmlformats.org/drawingml/2006/table">
            <a:tbl>
              <a:tblPr/>
              <a:tblGrid>
                <a:gridCol w="22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Algeria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1047 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5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Libya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1528 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North-West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Africa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11530 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USA</a:t>
                      </a: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2779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90 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76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Antarctica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44623 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7500" marR="67500" marT="47016" marB="35107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857250" y="171450"/>
            <a:ext cx="22860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2514600" y="159544"/>
            <a:ext cx="5638800" cy="37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44"/>
              </a:spcBef>
            </a:pPr>
            <a:r>
              <a:rPr lang="fr-BE" altLang="en-US" sz="2000" b="1" dirty="0">
                <a:latin typeface="+mn-lt"/>
              </a:rPr>
              <a:t>Country		               </a:t>
            </a:r>
            <a:r>
              <a:rPr lang="fr-BE" altLang="en-US" sz="2000" b="1" dirty="0" err="1">
                <a:latin typeface="+mn-lt"/>
              </a:rPr>
              <a:t>Number</a:t>
            </a:r>
            <a:r>
              <a:rPr lang="fr-BE" altLang="en-US" sz="2000" b="1" dirty="0">
                <a:latin typeface="+mn-lt"/>
              </a:rPr>
              <a:t> of </a:t>
            </a:r>
            <a:r>
              <a:rPr lang="fr-BE" altLang="en-US" sz="2000" b="1" dirty="0" err="1">
                <a:latin typeface="+mn-lt"/>
              </a:rPr>
              <a:t>meteorites</a:t>
            </a:r>
            <a:endParaRPr lang="fr-BE" altLang="en-US" sz="2000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52512" y="4466488"/>
            <a:ext cx="5057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Over 66066 meteorites currently approved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19212" y="231175"/>
            <a:ext cx="6376988" cy="932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7500" tIns="35100" rIns="67500" bIns="351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Why Antarctica is so important for finding meteorites?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0200" y="1485900"/>
            <a:ext cx="7048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+mn-lt"/>
              </a:rPr>
              <a:t>- Meteorites easily found (black spots on white ice)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0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US" altLang="en-US" sz="2000" dirty="0">
                <a:solidFill>
                  <a:srgbClr val="002060"/>
                </a:solidFill>
                <a:latin typeface="+mn-lt"/>
              </a:rPr>
              <a:t>- Limited terrestrial alteration</a:t>
            </a:r>
          </a:p>
          <a:p>
            <a:pPr eaLnBrk="1" hangingPunct="1">
              <a:buClr>
                <a:srgbClr val="000000"/>
              </a:buClr>
              <a:buSzPct val="100000"/>
              <a:buFontTx/>
              <a:buChar char="-"/>
            </a:pPr>
            <a:endParaRPr lang="en-US" altLang="en-US" sz="20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US" altLang="en-US" sz="2000" dirty="0">
                <a:solidFill>
                  <a:srgbClr val="002060"/>
                </a:solidFill>
                <a:latin typeface="+mn-lt"/>
              </a:rPr>
              <a:t>- Area protected from commercial abuse by the Antarctic Treaty</a:t>
            </a:r>
          </a:p>
          <a:p>
            <a:pPr eaLnBrk="1" hangingPunct="1">
              <a:buClr>
                <a:srgbClr val="000000"/>
              </a:buClr>
              <a:buSzPct val="100000"/>
            </a:pPr>
            <a:endParaRPr lang="en-US" altLang="en-US" sz="20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US" altLang="en-US" sz="2000" dirty="0">
                <a:solidFill>
                  <a:srgbClr val="002060"/>
                </a:solidFill>
                <a:latin typeface="+mn-lt"/>
              </a:rPr>
              <a:t>- Concentration of meteorites due to glacier movements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</p:spTree>
    <p:extLst>
      <p:ext uri="{BB962C8B-B14F-4D97-AF65-F5344CB8AC3E}">
        <p14:creationId xmlns:p14="http://schemas.microsoft.com/office/powerpoint/2010/main" val="24198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0"/>
            <a:ext cx="6762751" cy="515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5372100" y="2147932"/>
            <a:ext cx="1200150" cy="285750"/>
          </a:xfrm>
          <a:prstGeom prst="ellipse">
            <a:avLst/>
          </a:prstGeom>
          <a:pattFill prst="dkUpDiag">
            <a:fgClr>
              <a:schemeClr val="accent5">
                <a:lumMod val="75000"/>
              </a:schemeClr>
            </a:fgClr>
            <a:bgClr>
              <a:schemeClr val="accent5">
                <a:lumMod val="20000"/>
                <a:lumOff val="80000"/>
              </a:schemeClr>
            </a:bgClr>
          </a:pattFill>
          <a:ln w="952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latin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86350" y="1485900"/>
            <a:ext cx="1485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3399"/>
                </a:solidFill>
                <a:latin typeface="+mn-lt"/>
              </a:rPr>
              <a:t>Blue Ice field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534275" y="4825604"/>
            <a:ext cx="68580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900" dirty="0">
                <a:cs typeface="Arial" charset="0"/>
              </a:rPr>
              <a:t>© NASA</a:t>
            </a:r>
          </a:p>
        </p:txBody>
      </p:sp>
    </p:spTree>
    <p:extLst>
      <p:ext uri="{BB962C8B-B14F-4D97-AF65-F5344CB8AC3E}">
        <p14:creationId xmlns:p14="http://schemas.microsoft.com/office/powerpoint/2010/main" val="18569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742950"/>
            <a:ext cx="5344716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71750" y="171450"/>
            <a:ext cx="4514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r-BE" altLang="en-US" sz="28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Blue </a:t>
            </a:r>
            <a:r>
              <a:rPr lang="fr-BE" altLang="en-US" sz="2800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Ice</a:t>
            </a:r>
            <a:r>
              <a:rPr lang="fr-BE" altLang="en-US" sz="2800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Fields in </a:t>
            </a:r>
            <a:r>
              <a:rPr lang="fr-BE" altLang="en-US" sz="2800" dirty="0" err="1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Antarctica</a:t>
            </a:r>
            <a:endParaRPr lang="fr-FR" altLang="en-US" sz="2800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85900" y="4826794"/>
            <a:ext cx="16573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1050">
                <a:latin typeface="Arial" panose="020B0604020202020204" pitchFamily="34" charset="0"/>
              </a:rPr>
              <a:t>Zhou et al., 2011</a:t>
            </a:r>
            <a:endParaRPr lang="fr-FR" altLang="en-US" sz="10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0"/>
            <a:ext cx="6920387" cy="51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091248" y="2295532"/>
            <a:ext cx="1828800" cy="5715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286500" y="2867032"/>
            <a:ext cx="1885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dirty="0">
                <a:solidFill>
                  <a:srgbClr val="CC3300"/>
                </a:solidFill>
                <a:latin typeface="+mn-lt"/>
              </a:rPr>
              <a:t>First </a:t>
            </a:r>
            <a:r>
              <a:rPr lang="fr-BE" altLang="en-US" dirty="0" err="1">
                <a:solidFill>
                  <a:srgbClr val="CC3300"/>
                </a:solidFill>
                <a:latin typeface="+mn-lt"/>
              </a:rPr>
              <a:t>systematic</a:t>
            </a:r>
            <a:r>
              <a:rPr lang="fr-BE" altLang="en-US" dirty="0">
                <a:solidFill>
                  <a:srgbClr val="CC3300"/>
                </a:solidFill>
                <a:latin typeface="+mn-lt"/>
              </a:rPr>
              <a:t> </a:t>
            </a:r>
            <a:r>
              <a:rPr lang="fr-BE" altLang="en-US" dirty="0" err="1">
                <a:solidFill>
                  <a:srgbClr val="CC3300"/>
                </a:solidFill>
                <a:latin typeface="+mn-lt"/>
              </a:rPr>
              <a:t>collect</a:t>
            </a:r>
            <a:r>
              <a:rPr lang="fr-BE" altLang="en-US" dirty="0">
                <a:solidFill>
                  <a:srgbClr val="CC3300"/>
                </a:solidFill>
                <a:latin typeface="+mn-lt"/>
              </a:rPr>
              <a:t>: 1969 (</a:t>
            </a:r>
            <a:r>
              <a:rPr lang="fr-BE" altLang="en-US" dirty="0" err="1">
                <a:solidFill>
                  <a:srgbClr val="CC3300"/>
                </a:solidFill>
                <a:latin typeface="+mn-lt"/>
              </a:rPr>
              <a:t>Japan</a:t>
            </a:r>
            <a:r>
              <a:rPr lang="fr-BE" altLang="en-US" dirty="0">
                <a:solidFill>
                  <a:srgbClr val="CC3300"/>
                </a:solidFill>
                <a:latin typeface="+mn-lt"/>
              </a:rPr>
              <a:t>)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29100" y="2744391"/>
            <a:ext cx="571500" cy="5143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latin typeface="Arial" panose="020B0604020202020204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448050" y="3249511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Nansen </a:t>
            </a:r>
            <a:r>
              <a:rPr lang="fr-BE" altLang="en-US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blue</a:t>
            </a:r>
            <a:r>
              <a:rPr lang="fr-BE" alt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fr-BE" altLang="en-US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ice</a:t>
            </a:r>
            <a:r>
              <a:rPr lang="fr-BE" alt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fr-BE" altLang="en-US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field</a:t>
            </a:r>
            <a:endParaRPr lang="fr-BE" altLang="en-US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4171950" y="2343150"/>
            <a:ext cx="57150" cy="57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latin typeface="Arial" panose="020B060402020202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714750" y="2228850"/>
            <a:ext cx="6286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1050" b="1">
                <a:latin typeface="Arial" panose="020B0604020202020204" pitchFamily="34" charset="0"/>
              </a:rPr>
              <a:t>PES</a:t>
            </a:r>
          </a:p>
        </p:txBody>
      </p:sp>
      <p:pic>
        <p:nvPicPr>
          <p:cNvPr id="16" name="Picture 5" descr="P10001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1" t="24428" r="13741" b="23663"/>
          <a:stretch>
            <a:fillRect/>
          </a:stretch>
        </p:blipFill>
        <p:spPr bwMode="auto">
          <a:xfrm>
            <a:off x="1428750" y="114300"/>
            <a:ext cx="2400300" cy="18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281238" y="3588243"/>
            <a:ext cx="360045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350" dirty="0">
                <a:latin typeface="Arial" panose="020B0604020202020204" pitchFamily="34" charset="0"/>
              </a:rPr>
              <a:t>T</a:t>
            </a:r>
            <a:r>
              <a:rPr lang="en-US" altLang="ja-JP" sz="1350" baseline="-25000" dirty="0">
                <a:latin typeface="Arial" panose="020B0604020202020204" pitchFamily="34" charset="0"/>
              </a:rPr>
              <a:t>abs</a:t>
            </a:r>
            <a:r>
              <a:rPr lang="en-US" altLang="ja-JP" sz="1350" dirty="0">
                <a:latin typeface="Arial" panose="020B0604020202020204" pitchFamily="34" charset="0"/>
              </a:rPr>
              <a:t>= -18.2 to -27.1°C (av. of -21.9°C)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350" dirty="0">
                <a:latin typeface="Arial" panose="020B0604020202020204" pitchFamily="34" charset="0"/>
              </a:rPr>
              <a:t>Wind </a:t>
            </a:r>
            <a:r>
              <a:rPr lang="en-US" altLang="ja-JP" sz="1350" dirty="0" err="1">
                <a:latin typeface="Arial" panose="020B0604020202020204" pitchFamily="34" charset="0"/>
              </a:rPr>
              <a:t>speed</a:t>
            </a:r>
            <a:r>
              <a:rPr lang="en-US" altLang="ja-JP" sz="1350" baseline="-25000" dirty="0" err="1">
                <a:latin typeface="Arial" panose="020B0604020202020204" pitchFamily="34" charset="0"/>
              </a:rPr>
              <a:t>av</a:t>
            </a:r>
            <a:r>
              <a:rPr lang="en-US" altLang="ja-JP" sz="1350" baseline="-25000" dirty="0">
                <a:latin typeface="Arial" panose="020B0604020202020204" pitchFamily="34" charset="0"/>
              </a:rPr>
              <a:t>.</a:t>
            </a:r>
            <a:r>
              <a:rPr lang="en-US" altLang="ja-JP" sz="1350" dirty="0">
                <a:latin typeface="Arial" panose="020B0604020202020204" pitchFamily="34" charset="0"/>
              </a:rPr>
              <a:t> = 38 km/h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1350" dirty="0" err="1">
                <a:latin typeface="Arial" panose="020B0604020202020204" pitchFamily="34" charset="0"/>
              </a:rPr>
              <a:t>T</a:t>
            </a:r>
            <a:r>
              <a:rPr lang="en-US" altLang="ja-JP" sz="1350" baseline="-25000" dirty="0" err="1">
                <a:latin typeface="Arial" panose="020B0604020202020204" pitchFamily="34" charset="0"/>
              </a:rPr>
              <a:t>corr</a:t>
            </a:r>
            <a:r>
              <a:rPr lang="en-US" altLang="ja-JP" sz="1350" dirty="0">
                <a:latin typeface="Arial" panose="020B0604020202020204" pitchFamily="34" charset="0"/>
              </a:rPr>
              <a:t>= -36.0°C</a:t>
            </a:r>
            <a:endParaRPr lang="fr-FR" altLang="en-US" sz="135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8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3" grpId="0"/>
      <p:bldP spid="14" grpId="0" animBg="1"/>
      <p:bldP spid="15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C:\Users\Administrator\Pictures\antarctica 2012-2013\Vinciane\slide show\DSCN0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14550" y="114300"/>
            <a:ext cx="502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>To the Nansen Ice Field</a:t>
            </a:r>
          </a:p>
        </p:txBody>
      </p:sp>
    </p:spTree>
    <p:extLst>
      <p:ext uri="{BB962C8B-B14F-4D97-AF65-F5344CB8AC3E}">
        <p14:creationId xmlns:p14="http://schemas.microsoft.com/office/powerpoint/2010/main" val="3027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 descr="C:\Users\Administrator\Pictures\Antarctica\pictures from Steven\IMGP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8784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7" descr="P1000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614612"/>
            <a:ext cx="33718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10008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0"/>
            <a:ext cx="34861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10007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4861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10006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38290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Arrow 20"/>
          <p:cNvSpPr/>
          <p:nvPr/>
        </p:nvSpPr>
        <p:spPr>
          <a:xfrm rot="10800000">
            <a:off x="4833938" y="3480089"/>
            <a:ext cx="403860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13" name="Picture 2" descr="Formation of Our Solar System Vocab Words Diagram | Quizle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469" y="110358"/>
            <a:ext cx="3510455" cy="23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ormation of Our Solar System Vocab Words Diagram | Quiz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6240" y="110358"/>
            <a:ext cx="3510455" cy="196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ormation of Our Solar System Vocab Words Diagram | Quiz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8281" y="2663813"/>
            <a:ext cx="3468414" cy="19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ormation of Our Solar System Vocab Words Diagram | Quiz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469" y="2780985"/>
            <a:ext cx="3541986" cy="19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754880" y="1150620"/>
            <a:ext cx="403860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851367" y="2214237"/>
            <a:ext cx="403860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4833937" y="3480088"/>
            <a:ext cx="403860" cy="342900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Formation of Our Solar System Vocab Words Diagram | Quiz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469" y="4884919"/>
            <a:ext cx="2511972" cy="2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33937" y="3963472"/>
            <a:ext cx="47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??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8" grpId="0" animBg="1"/>
      <p:bldP spid="19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DSCN08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3446860" cy="25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CN08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717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N08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0"/>
            <a:ext cx="247888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SCN13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41" y="2471737"/>
            <a:ext cx="3561159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3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C:\Users\Administrator\Pictures\antarctica 2012-2013\Vinciane\DSCN1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istrator\Pictures\antarctica 2012-2013\Vinciane\DSCN11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Pictures\antarctica 2012-2013\Vinciane\DSCN14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Administrator\Pictures\antarctica 2012-2013\Vinciane\DSCN11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514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2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DSC_7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-27385"/>
            <a:ext cx="7772400" cy="51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19387" y="114300"/>
            <a:ext cx="4543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800">
                <a:solidFill>
                  <a:schemeClr val="bg1"/>
                </a:solidFill>
                <a:latin typeface="+mn-lt"/>
              </a:rPr>
              <a:t>Thanks for your attention!</a:t>
            </a:r>
            <a:endParaRPr lang="fr-FR" altLang="en-US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</p:spTree>
    <p:extLst>
      <p:ext uri="{BB962C8B-B14F-4D97-AF65-F5344CB8AC3E}">
        <p14:creationId xmlns:p14="http://schemas.microsoft.com/office/powerpoint/2010/main" val="16441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9" name="Picture 2" descr="Résultat de recherche d'images pour &quot;we walked on the moon tint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47" y="-31000"/>
            <a:ext cx="3683541" cy="517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70374" y="4916329"/>
            <a:ext cx="995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</a:t>
            </a:r>
            <a:r>
              <a:rPr lang="en-US" sz="1000" dirty="0" err="1" smtClean="0">
                <a:solidFill>
                  <a:schemeClr val="bg1"/>
                </a:solidFill>
              </a:rPr>
              <a:t>Moulinsart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2" y="157163"/>
            <a:ext cx="8302194" cy="46699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1829" y="143560"/>
            <a:ext cx="5067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Mars 2020 Perseverance Rover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72472" y="4534414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2975" y="738872"/>
            <a:ext cx="5291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Arrival on Mars: Feb 2021</a:t>
            </a:r>
          </a:p>
          <a:p>
            <a:r>
              <a:rPr lang="en-US" sz="2400" dirty="0">
                <a:solidFill>
                  <a:schemeClr val="bg1"/>
                </a:solidFill>
              </a:rPr>
              <a:t>Samples coming back to Earth: ~2030</a:t>
            </a:r>
          </a:p>
        </p:txBody>
      </p:sp>
    </p:spTree>
    <p:extLst>
      <p:ext uri="{BB962C8B-B14F-4D97-AF65-F5344CB8AC3E}">
        <p14:creationId xmlns:p14="http://schemas.microsoft.com/office/powerpoint/2010/main" val="2466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-20965"/>
            <a:ext cx="6924675" cy="51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524301" y="4947022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04863" y="3082"/>
            <a:ext cx="906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800" dirty="0">
                <a:solidFill>
                  <a:srgbClr val="002060"/>
                </a:solidFill>
                <a:latin typeface="+mn-lt"/>
              </a:rPr>
              <a:t>Estimation of the </a:t>
            </a:r>
            <a:r>
              <a:rPr lang="fr-BE" altLang="en-US" sz="2800" dirty="0" err="1">
                <a:solidFill>
                  <a:srgbClr val="002060"/>
                </a:solidFill>
                <a:latin typeface="+mn-lt"/>
              </a:rPr>
              <a:t>annual</a:t>
            </a:r>
            <a:r>
              <a:rPr lang="fr-BE" altLang="en-US" sz="2800" dirty="0">
                <a:solidFill>
                  <a:srgbClr val="002060"/>
                </a:solidFill>
                <a:latin typeface="+mn-lt"/>
              </a:rPr>
              <a:t> flux of </a:t>
            </a:r>
            <a:r>
              <a:rPr lang="fr-BE" altLang="en-US" sz="2800" dirty="0" err="1">
                <a:solidFill>
                  <a:srgbClr val="002060"/>
                </a:solidFill>
                <a:latin typeface="+mn-lt"/>
              </a:rPr>
              <a:t>meteorites</a:t>
            </a:r>
            <a:r>
              <a:rPr lang="fr-BE" altLang="en-US" sz="2800" dirty="0">
                <a:solidFill>
                  <a:srgbClr val="002060"/>
                </a:solidFill>
                <a:latin typeface="+mn-lt"/>
              </a:rPr>
              <a:t> on </a:t>
            </a:r>
            <a:r>
              <a:rPr lang="fr-BE" altLang="en-US" sz="2800" dirty="0" err="1">
                <a:solidFill>
                  <a:srgbClr val="002060"/>
                </a:solidFill>
                <a:latin typeface="+mn-lt"/>
              </a:rPr>
              <a:t>Earth</a:t>
            </a:r>
            <a:endParaRPr lang="fr-BE" altLang="en-US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0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383877"/>
              </p:ext>
            </p:extLst>
          </p:nvPr>
        </p:nvGraphicFramePr>
        <p:xfrm>
          <a:off x="872472" y="526957"/>
          <a:ext cx="8086727" cy="5022850"/>
        </p:xfrm>
        <a:graphic>
          <a:graphicData uri="http://schemas.openxmlformats.org/drawingml/2006/table">
            <a:tbl>
              <a:tblPr/>
              <a:tblGrid>
                <a:gridCol w="211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2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Material</a:t>
                      </a:r>
                      <a:endParaRPr kumimoji="0" lang="fr-BE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Estimation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Method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micrometeorites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~40000 t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Impact on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spacecraft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~30000 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Ir and</a:t>
                      </a:r>
                      <a:r>
                        <a:rPr kumimoji="0" lang="fr-B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187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Os/</a:t>
                      </a:r>
                      <a:r>
                        <a:rPr kumimoji="0" lang="fr-BE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188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Os in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sediments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meteorites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4500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falls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&gt; 1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13700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falls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&gt; 100 g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Photometry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fire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balls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1278-4906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falls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&gt; 1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4855-16863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falls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&gt; 100 g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Find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statistic</a:t>
                      </a:r>
                      <a:r>
                        <a:rPr kumimoji="0" lang="fr-B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 in hot </a:t>
                      </a:r>
                      <a:r>
                        <a:rPr kumimoji="0" lang="fr-B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deserts</a:t>
                      </a:r>
                      <a:endParaRPr kumimoji="0" lang="fr-B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808" y="3697460"/>
            <a:ext cx="2320855" cy="1482769"/>
          </a:xfrm>
          <a:prstGeom prst="rect">
            <a:avLst/>
          </a:prstGeom>
        </p:spPr>
      </p:pic>
      <p:pic>
        <p:nvPicPr>
          <p:cNvPr id="27" name="Picture 17" descr="Vesta_full_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47" y="1333667"/>
            <a:ext cx="2022820" cy="151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9" name="Picture 4" descr="solar_system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16" y="673890"/>
            <a:ext cx="3961368" cy="30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319338" y="2203085"/>
            <a:ext cx="1952625" cy="112325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847807" y="857250"/>
            <a:ext cx="2241620" cy="1458160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0" y="2964338"/>
            <a:ext cx="1997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1981200" y="1345940"/>
            <a:ext cx="2362200" cy="674692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" name="Picture 20" descr="GF_origine_contenu_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2" y="1494117"/>
            <a:ext cx="21336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5" y="30636"/>
            <a:ext cx="22494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400425" y="7144"/>
            <a:ext cx="3048000" cy="5191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en-US" sz="2800" dirty="0" err="1" smtClean="0">
                <a:solidFill>
                  <a:srgbClr val="002060"/>
                </a:solidFill>
                <a:latin typeface="+mn-lt"/>
              </a:rPr>
              <a:t>What</a:t>
            </a:r>
            <a:r>
              <a:rPr lang="fr-BE" altLang="en-US" sz="2800" dirty="0" smtClean="0">
                <a:solidFill>
                  <a:srgbClr val="002060"/>
                </a:solidFill>
                <a:latin typeface="+mn-lt"/>
              </a:rPr>
              <a:t> do </a:t>
            </a:r>
            <a:r>
              <a:rPr lang="fr-BE" altLang="en-US" sz="2800" dirty="0" err="1" smtClean="0">
                <a:solidFill>
                  <a:srgbClr val="002060"/>
                </a:solidFill>
                <a:latin typeface="+mn-lt"/>
              </a:rPr>
              <a:t>we</a:t>
            </a:r>
            <a:r>
              <a:rPr lang="fr-BE" altLang="en-US" sz="2800" dirty="0" smtClean="0">
                <a:solidFill>
                  <a:srgbClr val="002060"/>
                </a:solidFill>
                <a:latin typeface="+mn-lt"/>
              </a:rPr>
              <a:t> have?</a:t>
            </a:r>
            <a:endParaRPr lang="fr-FR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405363" y="2605505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786014" y="-8672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11692" y="1494117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© LPI</a:t>
            </a:r>
            <a:endParaRPr lang="en-US" sz="1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8410125" y="3480189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414" y="2883941"/>
            <a:ext cx="1624923" cy="2250137"/>
          </a:xfrm>
          <a:prstGeom prst="rect">
            <a:avLst/>
          </a:prstGeom>
        </p:spPr>
      </p:pic>
      <p:sp>
        <p:nvSpPr>
          <p:cNvPr id="21" name="Line 18"/>
          <p:cNvSpPr>
            <a:spLocks noChangeShapeType="1"/>
          </p:cNvSpPr>
          <p:nvPr/>
        </p:nvSpPr>
        <p:spPr bwMode="auto">
          <a:xfrm flipH="1" flipV="1">
            <a:off x="4886034" y="3000989"/>
            <a:ext cx="145754" cy="770911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 flipV="1">
            <a:off x="5105400" y="2819400"/>
            <a:ext cx="2186479" cy="1128713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070" y="58275"/>
            <a:ext cx="1951150" cy="1248803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6837339" y="86239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© NASA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2162222" y="3182041"/>
            <a:ext cx="2377813" cy="464414"/>
          </a:xfrm>
          <a:prstGeom prst="line">
            <a:avLst/>
          </a:prstGeom>
          <a:noFill/>
          <a:ln w="25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7171414" y="4909025"/>
            <a:ext cx="108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Smithsonian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264262" y="3745417"/>
            <a:ext cx="692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© NASA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0" animBg="1"/>
      <p:bldP spid="28" grpId="0"/>
      <p:bldP spid="29" grpId="0"/>
      <p:bldP spid="21" grpId="0" animBg="1"/>
      <p:bldP spid="20" grpId="0" animBg="1"/>
      <p:bldP spid="31" grpId="0"/>
      <p:bldP spid="32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28700" y="775097"/>
            <a:ext cx="7962900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Around ~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280 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martian meteorites found 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today for ~190 kg 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(but some are paired</a:t>
            </a:r>
            <a:r>
              <a:rPr lang="en-US" altLang="en-US" sz="20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)</a:t>
            </a:r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Observed falls: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Chassigny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(France, 1815),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Shergotty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(India, 1862),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Nakhla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(Egypt, 1911),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Zagami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(Nigeria, 1985),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Tissint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(Morocco, 2011)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657350" y="2457450"/>
            <a:ext cx="5486400" cy="2343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BE" altLang="en-US" sz="1350">
              <a:latin typeface="Arial" panose="020B0604020202020204" pitchFamily="34" charset="0"/>
            </a:endParaRPr>
          </a:p>
        </p:txBody>
      </p: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2514600" y="3714750"/>
            <a:ext cx="3714750" cy="704850"/>
            <a:chOff x="1296" y="2240"/>
            <a:chExt cx="3120" cy="592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1296" y="235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4416" y="235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1296" y="2832"/>
              <a:ext cx="31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296" y="2240"/>
              <a:ext cx="3120" cy="237"/>
            </a:xfrm>
            <a:custGeom>
              <a:avLst/>
              <a:gdLst>
                <a:gd name="T0" fmla="*/ 0 w 3120"/>
                <a:gd name="T1" fmla="*/ 112 h 237"/>
                <a:gd name="T2" fmla="*/ 107 w 3120"/>
                <a:gd name="T3" fmla="*/ 96 h 237"/>
                <a:gd name="T4" fmla="*/ 267 w 3120"/>
                <a:gd name="T5" fmla="*/ 123 h 237"/>
                <a:gd name="T6" fmla="*/ 448 w 3120"/>
                <a:gd name="T7" fmla="*/ 112 h 237"/>
                <a:gd name="T8" fmla="*/ 576 w 3120"/>
                <a:gd name="T9" fmla="*/ 91 h 237"/>
                <a:gd name="T10" fmla="*/ 651 w 3120"/>
                <a:gd name="T11" fmla="*/ 112 h 237"/>
                <a:gd name="T12" fmla="*/ 741 w 3120"/>
                <a:gd name="T13" fmla="*/ 133 h 237"/>
                <a:gd name="T14" fmla="*/ 816 w 3120"/>
                <a:gd name="T15" fmla="*/ 197 h 237"/>
                <a:gd name="T16" fmla="*/ 869 w 3120"/>
                <a:gd name="T17" fmla="*/ 208 h 237"/>
                <a:gd name="T18" fmla="*/ 965 w 3120"/>
                <a:gd name="T19" fmla="*/ 203 h 237"/>
                <a:gd name="T20" fmla="*/ 1029 w 3120"/>
                <a:gd name="T21" fmla="*/ 181 h 237"/>
                <a:gd name="T22" fmla="*/ 1120 w 3120"/>
                <a:gd name="T23" fmla="*/ 160 h 237"/>
                <a:gd name="T24" fmla="*/ 1168 w 3120"/>
                <a:gd name="T25" fmla="*/ 133 h 237"/>
                <a:gd name="T26" fmla="*/ 1200 w 3120"/>
                <a:gd name="T27" fmla="*/ 123 h 237"/>
                <a:gd name="T28" fmla="*/ 1376 w 3120"/>
                <a:gd name="T29" fmla="*/ 117 h 237"/>
                <a:gd name="T30" fmla="*/ 1552 w 3120"/>
                <a:gd name="T31" fmla="*/ 139 h 237"/>
                <a:gd name="T32" fmla="*/ 1701 w 3120"/>
                <a:gd name="T33" fmla="*/ 144 h 237"/>
                <a:gd name="T34" fmla="*/ 1749 w 3120"/>
                <a:gd name="T35" fmla="*/ 165 h 237"/>
                <a:gd name="T36" fmla="*/ 1765 w 3120"/>
                <a:gd name="T37" fmla="*/ 181 h 237"/>
                <a:gd name="T38" fmla="*/ 1781 w 3120"/>
                <a:gd name="T39" fmla="*/ 187 h 237"/>
                <a:gd name="T40" fmla="*/ 1824 w 3120"/>
                <a:gd name="T41" fmla="*/ 219 h 237"/>
                <a:gd name="T42" fmla="*/ 1867 w 3120"/>
                <a:gd name="T43" fmla="*/ 229 h 237"/>
                <a:gd name="T44" fmla="*/ 2064 w 3120"/>
                <a:gd name="T45" fmla="*/ 219 h 237"/>
                <a:gd name="T46" fmla="*/ 2112 w 3120"/>
                <a:gd name="T47" fmla="*/ 203 h 237"/>
                <a:gd name="T48" fmla="*/ 2160 w 3120"/>
                <a:gd name="T49" fmla="*/ 192 h 237"/>
                <a:gd name="T50" fmla="*/ 2251 w 3120"/>
                <a:gd name="T51" fmla="*/ 117 h 237"/>
                <a:gd name="T52" fmla="*/ 2283 w 3120"/>
                <a:gd name="T53" fmla="*/ 101 h 237"/>
                <a:gd name="T54" fmla="*/ 2315 w 3120"/>
                <a:gd name="T55" fmla="*/ 91 h 237"/>
                <a:gd name="T56" fmla="*/ 2480 w 3120"/>
                <a:gd name="T57" fmla="*/ 0 h 237"/>
                <a:gd name="T58" fmla="*/ 2571 w 3120"/>
                <a:gd name="T59" fmla="*/ 5 h 237"/>
                <a:gd name="T60" fmla="*/ 2592 w 3120"/>
                <a:gd name="T61" fmla="*/ 16 h 237"/>
                <a:gd name="T62" fmla="*/ 2672 w 3120"/>
                <a:gd name="T63" fmla="*/ 32 h 237"/>
                <a:gd name="T64" fmla="*/ 2768 w 3120"/>
                <a:gd name="T65" fmla="*/ 91 h 237"/>
                <a:gd name="T66" fmla="*/ 3077 w 3120"/>
                <a:gd name="T67" fmla="*/ 85 h 237"/>
                <a:gd name="T68" fmla="*/ 3109 w 3120"/>
                <a:gd name="T69" fmla="*/ 96 h 237"/>
                <a:gd name="T70" fmla="*/ 3120 w 3120"/>
                <a:gd name="T71" fmla="*/ 112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20"/>
                <a:gd name="T109" fmla="*/ 0 h 237"/>
                <a:gd name="T110" fmla="*/ 3120 w 3120"/>
                <a:gd name="T111" fmla="*/ 237 h 2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20" h="237">
                  <a:moveTo>
                    <a:pt x="0" y="112"/>
                  </a:moveTo>
                  <a:cubicBezTo>
                    <a:pt x="35" y="101"/>
                    <a:pt x="72" y="107"/>
                    <a:pt x="107" y="96"/>
                  </a:cubicBezTo>
                  <a:cubicBezTo>
                    <a:pt x="218" y="101"/>
                    <a:pt x="198" y="97"/>
                    <a:pt x="267" y="123"/>
                  </a:cubicBezTo>
                  <a:cubicBezTo>
                    <a:pt x="353" y="117"/>
                    <a:pt x="363" y="107"/>
                    <a:pt x="448" y="112"/>
                  </a:cubicBezTo>
                  <a:cubicBezTo>
                    <a:pt x="493" y="108"/>
                    <a:pt x="533" y="101"/>
                    <a:pt x="576" y="91"/>
                  </a:cubicBezTo>
                  <a:cubicBezTo>
                    <a:pt x="602" y="96"/>
                    <a:pt x="626" y="104"/>
                    <a:pt x="651" y="112"/>
                  </a:cubicBezTo>
                  <a:cubicBezTo>
                    <a:pt x="682" y="133"/>
                    <a:pt x="698" y="129"/>
                    <a:pt x="741" y="133"/>
                  </a:cubicBezTo>
                  <a:cubicBezTo>
                    <a:pt x="767" y="151"/>
                    <a:pt x="785" y="186"/>
                    <a:pt x="816" y="197"/>
                  </a:cubicBezTo>
                  <a:cubicBezTo>
                    <a:pt x="822" y="199"/>
                    <a:pt x="862" y="207"/>
                    <a:pt x="869" y="208"/>
                  </a:cubicBezTo>
                  <a:cubicBezTo>
                    <a:pt x="901" y="206"/>
                    <a:pt x="933" y="206"/>
                    <a:pt x="965" y="203"/>
                  </a:cubicBezTo>
                  <a:cubicBezTo>
                    <a:pt x="986" y="201"/>
                    <a:pt x="1008" y="188"/>
                    <a:pt x="1029" y="181"/>
                  </a:cubicBezTo>
                  <a:cubicBezTo>
                    <a:pt x="1060" y="171"/>
                    <a:pt x="1087" y="164"/>
                    <a:pt x="1120" y="160"/>
                  </a:cubicBezTo>
                  <a:cubicBezTo>
                    <a:pt x="1149" y="141"/>
                    <a:pt x="1144" y="141"/>
                    <a:pt x="1168" y="133"/>
                  </a:cubicBezTo>
                  <a:cubicBezTo>
                    <a:pt x="1179" y="129"/>
                    <a:pt x="1200" y="123"/>
                    <a:pt x="1200" y="123"/>
                  </a:cubicBezTo>
                  <a:cubicBezTo>
                    <a:pt x="1257" y="127"/>
                    <a:pt x="1321" y="138"/>
                    <a:pt x="1376" y="117"/>
                  </a:cubicBezTo>
                  <a:cubicBezTo>
                    <a:pt x="1445" y="122"/>
                    <a:pt x="1494" y="117"/>
                    <a:pt x="1552" y="139"/>
                  </a:cubicBezTo>
                  <a:cubicBezTo>
                    <a:pt x="1609" y="135"/>
                    <a:pt x="1649" y="128"/>
                    <a:pt x="1701" y="144"/>
                  </a:cubicBezTo>
                  <a:cubicBezTo>
                    <a:pt x="1715" y="154"/>
                    <a:pt x="1749" y="165"/>
                    <a:pt x="1749" y="165"/>
                  </a:cubicBezTo>
                  <a:cubicBezTo>
                    <a:pt x="1754" y="170"/>
                    <a:pt x="1759" y="177"/>
                    <a:pt x="1765" y="181"/>
                  </a:cubicBezTo>
                  <a:cubicBezTo>
                    <a:pt x="1770" y="184"/>
                    <a:pt x="1777" y="183"/>
                    <a:pt x="1781" y="187"/>
                  </a:cubicBezTo>
                  <a:cubicBezTo>
                    <a:pt x="1798" y="200"/>
                    <a:pt x="1801" y="213"/>
                    <a:pt x="1824" y="219"/>
                  </a:cubicBezTo>
                  <a:cubicBezTo>
                    <a:pt x="1838" y="223"/>
                    <a:pt x="1867" y="229"/>
                    <a:pt x="1867" y="229"/>
                  </a:cubicBezTo>
                  <a:cubicBezTo>
                    <a:pt x="1910" y="228"/>
                    <a:pt x="2003" y="237"/>
                    <a:pt x="2064" y="219"/>
                  </a:cubicBezTo>
                  <a:cubicBezTo>
                    <a:pt x="2080" y="214"/>
                    <a:pt x="2096" y="208"/>
                    <a:pt x="2112" y="203"/>
                  </a:cubicBezTo>
                  <a:cubicBezTo>
                    <a:pt x="2128" y="198"/>
                    <a:pt x="2160" y="192"/>
                    <a:pt x="2160" y="192"/>
                  </a:cubicBezTo>
                  <a:cubicBezTo>
                    <a:pt x="2197" y="167"/>
                    <a:pt x="2204" y="130"/>
                    <a:pt x="2251" y="117"/>
                  </a:cubicBezTo>
                  <a:cubicBezTo>
                    <a:pt x="2268" y="106"/>
                    <a:pt x="2264" y="107"/>
                    <a:pt x="2283" y="101"/>
                  </a:cubicBezTo>
                  <a:cubicBezTo>
                    <a:pt x="2294" y="97"/>
                    <a:pt x="2315" y="91"/>
                    <a:pt x="2315" y="91"/>
                  </a:cubicBezTo>
                  <a:cubicBezTo>
                    <a:pt x="2346" y="42"/>
                    <a:pt x="2425" y="7"/>
                    <a:pt x="2480" y="0"/>
                  </a:cubicBezTo>
                  <a:cubicBezTo>
                    <a:pt x="2510" y="2"/>
                    <a:pt x="2541" y="1"/>
                    <a:pt x="2571" y="5"/>
                  </a:cubicBezTo>
                  <a:cubicBezTo>
                    <a:pt x="2579" y="6"/>
                    <a:pt x="2585" y="13"/>
                    <a:pt x="2592" y="16"/>
                  </a:cubicBezTo>
                  <a:cubicBezTo>
                    <a:pt x="2619" y="28"/>
                    <a:pt x="2642" y="29"/>
                    <a:pt x="2672" y="32"/>
                  </a:cubicBezTo>
                  <a:cubicBezTo>
                    <a:pt x="2705" y="54"/>
                    <a:pt x="2732" y="77"/>
                    <a:pt x="2768" y="91"/>
                  </a:cubicBezTo>
                  <a:cubicBezTo>
                    <a:pt x="2877" y="86"/>
                    <a:pt x="2968" y="81"/>
                    <a:pt x="3077" y="85"/>
                  </a:cubicBezTo>
                  <a:cubicBezTo>
                    <a:pt x="3088" y="89"/>
                    <a:pt x="3100" y="89"/>
                    <a:pt x="3109" y="96"/>
                  </a:cubicBezTo>
                  <a:cubicBezTo>
                    <a:pt x="3114" y="100"/>
                    <a:pt x="3120" y="112"/>
                    <a:pt x="3120" y="1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8" name="Group 28"/>
          <p:cNvGrpSpPr>
            <a:grpSpLocks/>
          </p:cNvGrpSpPr>
          <p:nvPr/>
        </p:nvGrpSpPr>
        <p:grpSpPr bwMode="auto">
          <a:xfrm>
            <a:off x="2514600" y="3714750"/>
            <a:ext cx="3714750" cy="704850"/>
            <a:chOff x="1152" y="3536"/>
            <a:chExt cx="3120" cy="592"/>
          </a:xfrm>
        </p:grpSpPr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1152" y="3648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4272" y="3648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1152" y="4128"/>
              <a:ext cx="31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152" y="3536"/>
              <a:ext cx="3120" cy="431"/>
            </a:xfrm>
            <a:custGeom>
              <a:avLst/>
              <a:gdLst>
                <a:gd name="T0" fmla="*/ 0 w 3120"/>
                <a:gd name="T1" fmla="*/ 112 h 431"/>
                <a:gd name="T2" fmla="*/ 107 w 3120"/>
                <a:gd name="T3" fmla="*/ 96 h 431"/>
                <a:gd name="T4" fmla="*/ 267 w 3120"/>
                <a:gd name="T5" fmla="*/ 123 h 431"/>
                <a:gd name="T6" fmla="*/ 448 w 3120"/>
                <a:gd name="T7" fmla="*/ 112 h 431"/>
                <a:gd name="T8" fmla="*/ 576 w 3120"/>
                <a:gd name="T9" fmla="*/ 91 h 431"/>
                <a:gd name="T10" fmla="*/ 651 w 3120"/>
                <a:gd name="T11" fmla="*/ 112 h 431"/>
                <a:gd name="T12" fmla="*/ 741 w 3120"/>
                <a:gd name="T13" fmla="*/ 133 h 431"/>
                <a:gd name="T14" fmla="*/ 816 w 3120"/>
                <a:gd name="T15" fmla="*/ 197 h 431"/>
                <a:gd name="T16" fmla="*/ 869 w 3120"/>
                <a:gd name="T17" fmla="*/ 208 h 431"/>
                <a:gd name="T18" fmla="*/ 965 w 3120"/>
                <a:gd name="T19" fmla="*/ 203 h 431"/>
                <a:gd name="T20" fmla="*/ 1029 w 3120"/>
                <a:gd name="T21" fmla="*/ 181 h 431"/>
                <a:gd name="T22" fmla="*/ 1120 w 3120"/>
                <a:gd name="T23" fmla="*/ 160 h 431"/>
                <a:gd name="T24" fmla="*/ 1168 w 3120"/>
                <a:gd name="T25" fmla="*/ 133 h 431"/>
                <a:gd name="T26" fmla="*/ 1200 w 3120"/>
                <a:gd name="T27" fmla="*/ 123 h 431"/>
                <a:gd name="T28" fmla="*/ 1376 w 3120"/>
                <a:gd name="T29" fmla="*/ 117 h 431"/>
                <a:gd name="T30" fmla="*/ 1552 w 3120"/>
                <a:gd name="T31" fmla="*/ 219 h 431"/>
                <a:gd name="T32" fmla="*/ 1653 w 3120"/>
                <a:gd name="T33" fmla="*/ 421 h 431"/>
                <a:gd name="T34" fmla="*/ 1813 w 3120"/>
                <a:gd name="T35" fmla="*/ 411 h 431"/>
                <a:gd name="T36" fmla="*/ 1888 w 3120"/>
                <a:gd name="T37" fmla="*/ 411 h 431"/>
                <a:gd name="T38" fmla="*/ 1947 w 3120"/>
                <a:gd name="T39" fmla="*/ 411 h 431"/>
                <a:gd name="T40" fmla="*/ 2011 w 3120"/>
                <a:gd name="T41" fmla="*/ 411 h 431"/>
                <a:gd name="T42" fmla="*/ 2069 w 3120"/>
                <a:gd name="T43" fmla="*/ 320 h 431"/>
                <a:gd name="T44" fmla="*/ 2085 w 3120"/>
                <a:gd name="T45" fmla="*/ 267 h 431"/>
                <a:gd name="T46" fmla="*/ 2112 w 3120"/>
                <a:gd name="T47" fmla="*/ 203 h 431"/>
                <a:gd name="T48" fmla="*/ 2160 w 3120"/>
                <a:gd name="T49" fmla="*/ 192 h 431"/>
                <a:gd name="T50" fmla="*/ 2251 w 3120"/>
                <a:gd name="T51" fmla="*/ 117 h 431"/>
                <a:gd name="T52" fmla="*/ 2283 w 3120"/>
                <a:gd name="T53" fmla="*/ 101 h 431"/>
                <a:gd name="T54" fmla="*/ 2315 w 3120"/>
                <a:gd name="T55" fmla="*/ 91 h 431"/>
                <a:gd name="T56" fmla="*/ 2480 w 3120"/>
                <a:gd name="T57" fmla="*/ 0 h 431"/>
                <a:gd name="T58" fmla="*/ 2571 w 3120"/>
                <a:gd name="T59" fmla="*/ 5 h 431"/>
                <a:gd name="T60" fmla="*/ 2592 w 3120"/>
                <a:gd name="T61" fmla="*/ 16 h 431"/>
                <a:gd name="T62" fmla="*/ 2672 w 3120"/>
                <a:gd name="T63" fmla="*/ 32 h 431"/>
                <a:gd name="T64" fmla="*/ 2768 w 3120"/>
                <a:gd name="T65" fmla="*/ 91 h 431"/>
                <a:gd name="T66" fmla="*/ 3077 w 3120"/>
                <a:gd name="T67" fmla="*/ 85 h 431"/>
                <a:gd name="T68" fmla="*/ 3109 w 3120"/>
                <a:gd name="T69" fmla="*/ 96 h 431"/>
                <a:gd name="T70" fmla="*/ 3120 w 3120"/>
                <a:gd name="T71" fmla="*/ 112 h 4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20"/>
                <a:gd name="T109" fmla="*/ 0 h 431"/>
                <a:gd name="T110" fmla="*/ 3120 w 3120"/>
                <a:gd name="T111" fmla="*/ 431 h 4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20" h="431">
                  <a:moveTo>
                    <a:pt x="0" y="112"/>
                  </a:moveTo>
                  <a:cubicBezTo>
                    <a:pt x="35" y="101"/>
                    <a:pt x="72" y="107"/>
                    <a:pt x="107" y="96"/>
                  </a:cubicBezTo>
                  <a:cubicBezTo>
                    <a:pt x="218" y="101"/>
                    <a:pt x="198" y="97"/>
                    <a:pt x="267" y="123"/>
                  </a:cubicBezTo>
                  <a:cubicBezTo>
                    <a:pt x="353" y="117"/>
                    <a:pt x="363" y="107"/>
                    <a:pt x="448" y="112"/>
                  </a:cubicBezTo>
                  <a:cubicBezTo>
                    <a:pt x="493" y="108"/>
                    <a:pt x="533" y="101"/>
                    <a:pt x="576" y="91"/>
                  </a:cubicBezTo>
                  <a:cubicBezTo>
                    <a:pt x="602" y="96"/>
                    <a:pt x="626" y="104"/>
                    <a:pt x="651" y="112"/>
                  </a:cubicBezTo>
                  <a:cubicBezTo>
                    <a:pt x="682" y="133"/>
                    <a:pt x="698" y="129"/>
                    <a:pt x="741" y="133"/>
                  </a:cubicBezTo>
                  <a:cubicBezTo>
                    <a:pt x="767" y="151"/>
                    <a:pt x="785" y="186"/>
                    <a:pt x="816" y="197"/>
                  </a:cubicBezTo>
                  <a:cubicBezTo>
                    <a:pt x="822" y="199"/>
                    <a:pt x="862" y="207"/>
                    <a:pt x="869" y="208"/>
                  </a:cubicBezTo>
                  <a:cubicBezTo>
                    <a:pt x="901" y="206"/>
                    <a:pt x="933" y="206"/>
                    <a:pt x="965" y="203"/>
                  </a:cubicBezTo>
                  <a:cubicBezTo>
                    <a:pt x="986" y="201"/>
                    <a:pt x="1008" y="188"/>
                    <a:pt x="1029" y="181"/>
                  </a:cubicBezTo>
                  <a:cubicBezTo>
                    <a:pt x="1060" y="171"/>
                    <a:pt x="1087" y="164"/>
                    <a:pt x="1120" y="160"/>
                  </a:cubicBezTo>
                  <a:cubicBezTo>
                    <a:pt x="1149" y="141"/>
                    <a:pt x="1144" y="141"/>
                    <a:pt x="1168" y="133"/>
                  </a:cubicBezTo>
                  <a:cubicBezTo>
                    <a:pt x="1179" y="129"/>
                    <a:pt x="1200" y="123"/>
                    <a:pt x="1200" y="123"/>
                  </a:cubicBezTo>
                  <a:cubicBezTo>
                    <a:pt x="1257" y="127"/>
                    <a:pt x="1321" y="138"/>
                    <a:pt x="1376" y="117"/>
                  </a:cubicBezTo>
                  <a:cubicBezTo>
                    <a:pt x="1445" y="122"/>
                    <a:pt x="1494" y="197"/>
                    <a:pt x="1552" y="219"/>
                  </a:cubicBezTo>
                  <a:cubicBezTo>
                    <a:pt x="1609" y="215"/>
                    <a:pt x="1601" y="405"/>
                    <a:pt x="1653" y="421"/>
                  </a:cubicBezTo>
                  <a:cubicBezTo>
                    <a:pt x="1667" y="431"/>
                    <a:pt x="1813" y="411"/>
                    <a:pt x="1813" y="411"/>
                  </a:cubicBezTo>
                  <a:cubicBezTo>
                    <a:pt x="1818" y="416"/>
                    <a:pt x="1882" y="407"/>
                    <a:pt x="1888" y="411"/>
                  </a:cubicBezTo>
                  <a:cubicBezTo>
                    <a:pt x="1893" y="414"/>
                    <a:pt x="1943" y="407"/>
                    <a:pt x="1947" y="411"/>
                  </a:cubicBezTo>
                  <a:cubicBezTo>
                    <a:pt x="1964" y="424"/>
                    <a:pt x="1988" y="405"/>
                    <a:pt x="2011" y="411"/>
                  </a:cubicBezTo>
                  <a:cubicBezTo>
                    <a:pt x="2025" y="415"/>
                    <a:pt x="2069" y="320"/>
                    <a:pt x="2069" y="320"/>
                  </a:cubicBezTo>
                  <a:cubicBezTo>
                    <a:pt x="2084" y="285"/>
                    <a:pt x="2081" y="286"/>
                    <a:pt x="2085" y="267"/>
                  </a:cubicBezTo>
                  <a:cubicBezTo>
                    <a:pt x="2090" y="219"/>
                    <a:pt x="2096" y="208"/>
                    <a:pt x="2112" y="203"/>
                  </a:cubicBezTo>
                  <a:cubicBezTo>
                    <a:pt x="2128" y="198"/>
                    <a:pt x="2160" y="192"/>
                    <a:pt x="2160" y="192"/>
                  </a:cubicBezTo>
                  <a:cubicBezTo>
                    <a:pt x="2197" y="167"/>
                    <a:pt x="2204" y="130"/>
                    <a:pt x="2251" y="117"/>
                  </a:cubicBezTo>
                  <a:cubicBezTo>
                    <a:pt x="2268" y="106"/>
                    <a:pt x="2264" y="107"/>
                    <a:pt x="2283" y="101"/>
                  </a:cubicBezTo>
                  <a:cubicBezTo>
                    <a:pt x="2294" y="97"/>
                    <a:pt x="2315" y="91"/>
                    <a:pt x="2315" y="91"/>
                  </a:cubicBezTo>
                  <a:cubicBezTo>
                    <a:pt x="2346" y="42"/>
                    <a:pt x="2425" y="7"/>
                    <a:pt x="2480" y="0"/>
                  </a:cubicBezTo>
                  <a:cubicBezTo>
                    <a:pt x="2510" y="2"/>
                    <a:pt x="2541" y="1"/>
                    <a:pt x="2571" y="5"/>
                  </a:cubicBezTo>
                  <a:cubicBezTo>
                    <a:pt x="2579" y="6"/>
                    <a:pt x="2585" y="13"/>
                    <a:pt x="2592" y="16"/>
                  </a:cubicBezTo>
                  <a:cubicBezTo>
                    <a:pt x="2619" y="28"/>
                    <a:pt x="2642" y="29"/>
                    <a:pt x="2672" y="32"/>
                  </a:cubicBezTo>
                  <a:cubicBezTo>
                    <a:pt x="2705" y="54"/>
                    <a:pt x="2732" y="77"/>
                    <a:pt x="2768" y="91"/>
                  </a:cubicBezTo>
                  <a:cubicBezTo>
                    <a:pt x="2877" y="86"/>
                    <a:pt x="2968" y="81"/>
                    <a:pt x="3077" y="85"/>
                  </a:cubicBezTo>
                  <a:cubicBezTo>
                    <a:pt x="3088" y="89"/>
                    <a:pt x="3100" y="89"/>
                    <a:pt x="3109" y="96"/>
                  </a:cubicBezTo>
                  <a:cubicBezTo>
                    <a:pt x="3114" y="100"/>
                    <a:pt x="3120" y="112"/>
                    <a:pt x="3120" y="1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3" name="Freeform 18"/>
          <p:cNvSpPr>
            <a:spLocks/>
          </p:cNvSpPr>
          <p:nvPr/>
        </p:nvSpPr>
        <p:spPr bwMode="auto">
          <a:xfrm>
            <a:off x="5200650" y="2857500"/>
            <a:ext cx="400050" cy="341710"/>
          </a:xfrm>
          <a:custGeom>
            <a:avLst/>
            <a:gdLst>
              <a:gd name="T0" fmla="*/ 2147483647 w 434"/>
              <a:gd name="T1" fmla="*/ 2147483647 h 431"/>
              <a:gd name="T2" fmla="*/ 2147483647 w 434"/>
              <a:gd name="T3" fmla="*/ 2147483647 h 431"/>
              <a:gd name="T4" fmla="*/ 2147483647 w 434"/>
              <a:gd name="T5" fmla="*/ 2147483647 h 431"/>
              <a:gd name="T6" fmla="*/ 2147483647 w 434"/>
              <a:gd name="T7" fmla="*/ 2147483647 h 431"/>
              <a:gd name="T8" fmla="*/ 2147483647 w 434"/>
              <a:gd name="T9" fmla="*/ 2147483647 h 431"/>
              <a:gd name="T10" fmla="*/ 2147483647 w 434"/>
              <a:gd name="T11" fmla="*/ 2147483647 h 431"/>
              <a:gd name="T12" fmla="*/ 2147483647 w 434"/>
              <a:gd name="T13" fmla="*/ 2147483647 h 431"/>
              <a:gd name="T14" fmla="*/ 2147483647 w 434"/>
              <a:gd name="T15" fmla="*/ 2147483647 h 431"/>
              <a:gd name="T16" fmla="*/ 2147483647 w 434"/>
              <a:gd name="T17" fmla="*/ 2147483647 h 431"/>
              <a:gd name="T18" fmla="*/ 2147483647 w 434"/>
              <a:gd name="T19" fmla="*/ 2147483647 h 431"/>
              <a:gd name="T20" fmla="*/ 2147483647 w 434"/>
              <a:gd name="T21" fmla="*/ 2147483647 h 431"/>
              <a:gd name="T22" fmla="*/ 2147483647 w 434"/>
              <a:gd name="T23" fmla="*/ 2147483647 h 431"/>
              <a:gd name="T24" fmla="*/ 2147483647 w 434"/>
              <a:gd name="T25" fmla="*/ 2147483647 h 431"/>
              <a:gd name="T26" fmla="*/ 2147483647 w 434"/>
              <a:gd name="T27" fmla="*/ 2147483647 h 431"/>
              <a:gd name="T28" fmla="*/ 2147483647 w 434"/>
              <a:gd name="T29" fmla="*/ 2147483647 h 431"/>
              <a:gd name="T30" fmla="*/ 2147483647 w 434"/>
              <a:gd name="T31" fmla="*/ 2147483647 h 431"/>
              <a:gd name="T32" fmla="*/ 2147483647 w 434"/>
              <a:gd name="T33" fmla="*/ 2147483647 h 431"/>
              <a:gd name="T34" fmla="*/ 2147483647 w 434"/>
              <a:gd name="T35" fmla="*/ 2147483647 h 431"/>
              <a:gd name="T36" fmla="*/ 2147483647 w 434"/>
              <a:gd name="T37" fmla="*/ 2147483647 h 4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34"/>
              <a:gd name="T58" fmla="*/ 0 h 431"/>
              <a:gd name="T59" fmla="*/ 434 w 434"/>
              <a:gd name="T60" fmla="*/ 431 h 43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34" h="431">
                <a:moveTo>
                  <a:pt x="156" y="10"/>
                </a:moveTo>
                <a:cubicBezTo>
                  <a:pt x="119" y="19"/>
                  <a:pt x="98" y="31"/>
                  <a:pt x="76" y="63"/>
                </a:cubicBezTo>
                <a:cubicBezTo>
                  <a:pt x="69" y="87"/>
                  <a:pt x="48" y="106"/>
                  <a:pt x="34" y="127"/>
                </a:cubicBezTo>
                <a:cubicBezTo>
                  <a:pt x="24" y="142"/>
                  <a:pt x="23" y="159"/>
                  <a:pt x="12" y="175"/>
                </a:cubicBezTo>
                <a:cubicBezTo>
                  <a:pt x="5" y="211"/>
                  <a:pt x="0" y="227"/>
                  <a:pt x="12" y="271"/>
                </a:cubicBezTo>
                <a:cubicBezTo>
                  <a:pt x="18" y="293"/>
                  <a:pt x="56" y="334"/>
                  <a:pt x="76" y="340"/>
                </a:cubicBezTo>
                <a:cubicBezTo>
                  <a:pt x="93" y="357"/>
                  <a:pt x="102" y="360"/>
                  <a:pt x="124" y="367"/>
                </a:cubicBezTo>
                <a:cubicBezTo>
                  <a:pt x="141" y="378"/>
                  <a:pt x="169" y="407"/>
                  <a:pt x="188" y="415"/>
                </a:cubicBezTo>
                <a:cubicBezTo>
                  <a:pt x="204" y="422"/>
                  <a:pt x="225" y="426"/>
                  <a:pt x="242" y="431"/>
                </a:cubicBezTo>
                <a:cubicBezTo>
                  <a:pt x="291" y="422"/>
                  <a:pt x="338" y="404"/>
                  <a:pt x="380" y="378"/>
                </a:cubicBezTo>
                <a:cubicBezTo>
                  <a:pt x="395" y="339"/>
                  <a:pt x="379" y="293"/>
                  <a:pt x="396" y="255"/>
                </a:cubicBezTo>
                <a:cubicBezTo>
                  <a:pt x="407" y="231"/>
                  <a:pt x="425" y="215"/>
                  <a:pt x="434" y="191"/>
                </a:cubicBezTo>
                <a:cubicBezTo>
                  <a:pt x="429" y="159"/>
                  <a:pt x="432" y="143"/>
                  <a:pt x="402" y="132"/>
                </a:cubicBezTo>
                <a:cubicBezTo>
                  <a:pt x="397" y="127"/>
                  <a:pt x="392" y="120"/>
                  <a:pt x="386" y="116"/>
                </a:cubicBezTo>
                <a:cubicBezTo>
                  <a:pt x="379" y="111"/>
                  <a:pt x="370" y="111"/>
                  <a:pt x="364" y="106"/>
                </a:cubicBezTo>
                <a:cubicBezTo>
                  <a:pt x="328" y="76"/>
                  <a:pt x="381" y="100"/>
                  <a:pt x="338" y="84"/>
                </a:cubicBezTo>
                <a:cubicBezTo>
                  <a:pt x="319" y="65"/>
                  <a:pt x="300" y="51"/>
                  <a:pt x="274" y="42"/>
                </a:cubicBezTo>
                <a:cubicBezTo>
                  <a:pt x="258" y="37"/>
                  <a:pt x="226" y="26"/>
                  <a:pt x="226" y="26"/>
                </a:cubicBezTo>
                <a:cubicBezTo>
                  <a:pt x="204" y="11"/>
                  <a:pt x="182" y="0"/>
                  <a:pt x="156" y="10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4800601" y="3156348"/>
            <a:ext cx="394097" cy="729853"/>
          </a:xfrm>
          <a:custGeom>
            <a:avLst/>
            <a:gdLst>
              <a:gd name="T0" fmla="*/ 2147483647 w 331"/>
              <a:gd name="T1" fmla="*/ 0 h 613"/>
              <a:gd name="T2" fmla="*/ 2147483647 w 331"/>
              <a:gd name="T3" fmla="*/ 2147483647 h 613"/>
              <a:gd name="T4" fmla="*/ 0 w 331"/>
              <a:gd name="T5" fmla="*/ 2147483647 h 613"/>
              <a:gd name="T6" fmla="*/ 0 60000 65536"/>
              <a:gd name="T7" fmla="*/ 0 60000 65536"/>
              <a:gd name="T8" fmla="*/ 0 60000 65536"/>
              <a:gd name="T9" fmla="*/ 0 w 331"/>
              <a:gd name="T10" fmla="*/ 0 h 613"/>
              <a:gd name="T11" fmla="*/ 331 w 331"/>
              <a:gd name="T12" fmla="*/ 613 h 6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613">
                <a:moveTo>
                  <a:pt x="331" y="0"/>
                </a:moveTo>
                <a:cubicBezTo>
                  <a:pt x="300" y="37"/>
                  <a:pt x="199" y="127"/>
                  <a:pt x="144" y="229"/>
                </a:cubicBezTo>
                <a:cubicBezTo>
                  <a:pt x="89" y="331"/>
                  <a:pt x="40" y="465"/>
                  <a:pt x="0" y="61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3600450" y="3028950"/>
            <a:ext cx="914400" cy="971550"/>
          </a:xfrm>
          <a:custGeom>
            <a:avLst/>
            <a:gdLst>
              <a:gd name="T0" fmla="*/ 2147483647 w 768"/>
              <a:gd name="T1" fmla="*/ 2147483647 h 816"/>
              <a:gd name="T2" fmla="*/ 2147483647 w 768"/>
              <a:gd name="T3" fmla="*/ 2147483647 h 816"/>
              <a:gd name="T4" fmla="*/ 2147483647 w 768"/>
              <a:gd name="T5" fmla="*/ 2147483647 h 816"/>
              <a:gd name="T6" fmla="*/ 0 w 768"/>
              <a:gd name="T7" fmla="*/ 0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768"/>
              <a:gd name="T13" fmla="*/ 0 h 816"/>
              <a:gd name="T14" fmla="*/ 768 w 768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8" h="816">
                <a:moveTo>
                  <a:pt x="768" y="816"/>
                </a:moveTo>
                <a:cubicBezTo>
                  <a:pt x="748" y="736"/>
                  <a:pt x="728" y="656"/>
                  <a:pt x="672" y="576"/>
                </a:cubicBezTo>
                <a:cubicBezTo>
                  <a:pt x="616" y="496"/>
                  <a:pt x="544" y="432"/>
                  <a:pt x="432" y="336"/>
                </a:cubicBezTo>
                <a:cubicBezTo>
                  <a:pt x="320" y="240"/>
                  <a:pt x="160" y="120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6" name="Freeform 23"/>
          <p:cNvSpPr>
            <a:spLocks/>
          </p:cNvSpPr>
          <p:nvPr/>
        </p:nvSpPr>
        <p:spPr bwMode="auto">
          <a:xfrm>
            <a:off x="4905375" y="3429000"/>
            <a:ext cx="1095375" cy="352425"/>
          </a:xfrm>
          <a:custGeom>
            <a:avLst/>
            <a:gdLst>
              <a:gd name="T0" fmla="*/ 2147483647 w 920"/>
              <a:gd name="T1" fmla="*/ 2147483647 h 296"/>
              <a:gd name="T2" fmla="*/ 2147483647 w 920"/>
              <a:gd name="T3" fmla="*/ 2147483647 h 296"/>
              <a:gd name="T4" fmla="*/ 2147483647 w 920"/>
              <a:gd name="T5" fmla="*/ 2147483647 h 296"/>
              <a:gd name="T6" fmla="*/ 2147483647 w 920"/>
              <a:gd name="T7" fmla="*/ 2147483647 h 296"/>
              <a:gd name="T8" fmla="*/ 2147483647 w 920"/>
              <a:gd name="T9" fmla="*/ 2147483647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0"/>
              <a:gd name="T16" fmla="*/ 0 h 296"/>
              <a:gd name="T17" fmla="*/ 920 w 920"/>
              <a:gd name="T18" fmla="*/ 296 h 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0" h="296">
                <a:moveTo>
                  <a:pt x="8" y="296"/>
                </a:moveTo>
                <a:cubicBezTo>
                  <a:pt x="4" y="248"/>
                  <a:pt x="0" y="200"/>
                  <a:pt x="56" y="152"/>
                </a:cubicBezTo>
                <a:cubicBezTo>
                  <a:pt x="112" y="104"/>
                  <a:pt x="224" y="16"/>
                  <a:pt x="344" y="8"/>
                </a:cubicBezTo>
                <a:cubicBezTo>
                  <a:pt x="464" y="0"/>
                  <a:pt x="680" y="72"/>
                  <a:pt x="776" y="104"/>
                </a:cubicBezTo>
                <a:cubicBezTo>
                  <a:pt x="872" y="136"/>
                  <a:pt x="896" y="168"/>
                  <a:pt x="920" y="2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 flipH="1">
            <a:off x="3371850" y="3438525"/>
            <a:ext cx="1143000" cy="352425"/>
          </a:xfrm>
          <a:custGeom>
            <a:avLst/>
            <a:gdLst>
              <a:gd name="T0" fmla="*/ 2147483647 w 920"/>
              <a:gd name="T1" fmla="*/ 2147483647 h 296"/>
              <a:gd name="T2" fmla="*/ 2147483647 w 920"/>
              <a:gd name="T3" fmla="*/ 2147483647 h 296"/>
              <a:gd name="T4" fmla="*/ 2147483647 w 920"/>
              <a:gd name="T5" fmla="*/ 2147483647 h 296"/>
              <a:gd name="T6" fmla="*/ 2147483647 w 920"/>
              <a:gd name="T7" fmla="*/ 2147483647 h 296"/>
              <a:gd name="T8" fmla="*/ 2147483647 w 920"/>
              <a:gd name="T9" fmla="*/ 2147483647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0"/>
              <a:gd name="T16" fmla="*/ 0 h 296"/>
              <a:gd name="T17" fmla="*/ 920 w 920"/>
              <a:gd name="T18" fmla="*/ 296 h 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0" h="296">
                <a:moveTo>
                  <a:pt x="8" y="296"/>
                </a:moveTo>
                <a:cubicBezTo>
                  <a:pt x="4" y="248"/>
                  <a:pt x="0" y="200"/>
                  <a:pt x="56" y="152"/>
                </a:cubicBezTo>
                <a:cubicBezTo>
                  <a:pt x="112" y="104"/>
                  <a:pt x="224" y="16"/>
                  <a:pt x="344" y="8"/>
                </a:cubicBezTo>
                <a:cubicBezTo>
                  <a:pt x="464" y="0"/>
                  <a:pt x="680" y="72"/>
                  <a:pt x="776" y="104"/>
                </a:cubicBezTo>
                <a:cubicBezTo>
                  <a:pt x="872" y="136"/>
                  <a:pt x="896" y="168"/>
                  <a:pt x="920" y="20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3238501" y="2686050"/>
            <a:ext cx="240506" cy="178594"/>
          </a:xfrm>
          <a:custGeom>
            <a:avLst/>
            <a:gdLst>
              <a:gd name="T0" fmla="*/ 2147483647 w 202"/>
              <a:gd name="T1" fmla="*/ 2147483647 h 150"/>
              <a:gd name="T2" fmla="*/ 2147483647 w 202"/>
              <a:gd name="T3" fmla="*/ 2147483647 h 150"/>
              <a:gd name="T4" fmla="*/ 2147483647 w 202"/>
              <a:gd name="T5" fmla="*/ 2147483647 h 150"/>
              <a:gd name="T6" fmla="*/ 2147483647 w 202"/>
              <a:gd name="T7" fmla="*/ 2147483647 h 150"/>
              <a:gd name="T8" fmla="*/ 2147483647 w 202"/>
              <a:gd name="T9" fmla="*/ 2147483647 h 150"/>
              <a:gd name="T10" fmla="*/ 2147483647 w 202"/>
              <a:gd name="T11" fmla="*/ 0 h 150"/>
              <a:gd name="T12" fmla="*/ 2147483647 w 202"/>
              <a:gd name="T13" fmla="*/ 2147483647 h 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2"/>
              <a:gd name="T22" fmla="*/ 0 h 150"/>
              <a:gd name="T23" fmla="*/ 202 w 202"/>
              <a:gd name="T24" fmla="*/ 150 h 1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2" h="150">
                <a:moveTo>
                  <a:pt x="4" y="42"/>
                </a:moveTo>
                <a:cubicBezTo>
                  <a:pt x="10" y="100"/>
                  <a:pt x="0" y="105"/>
                  <a:pt x="46" y="120"/>
                </a:cubicBezTo>
                <a:cubicBezTo>
                  <a:pt x="67" y="141"/>
                  <a:pt x="78" y="143"/>
                  <a:pt x="106" y="150"/>
                </a:cubicBezTo>
                <a:cubicBezTo>
                  <a:pt x="166" y="142"/>
                  <a:pt x="182" y="137"/>
                  <a:pt x="202" y="78"/>
                </a:cubicBezTo>
                <a:cubicBezTo>
                  <a:pt x="197" y="45"/>
                  <a:pt x="192" y="26"/>
                  <a:pt x="160" y="12"/>
                </a:cubicBezTo>
                <a:cubicBezTo>
                  <a:pt x="148" y="7"/>
                  <a:pt x="124" y="0"/>
                  <a:pt x="124" y="0"/>
                </a:cubicBezTo>
                <a:cubicBezTo>
                  <a:pt x="73" y="5"/>
                  <a:pt x="41" y="5"/>
                  <a:pt x="4" y="42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571750" y="4171950"/>
            <a:ext cx="685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1350" dirty="0">
                <a:latin typeface="+mn-lt"/>
              </a:rPr>
              <a:t>Mars</a:t>
            </a:r>
            <a:endParaRPr lang="fr-FR" altLang="en-US" sz="1350" dirty="0">
              <a:latin typeface="+mn-lt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143000" y="171450"/>
            <a:ext cx="3200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fr-BE" alt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Martian </a:t>
            </a:r>
            <a:r>
              <a:rPr lang="fr-BE" alt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meteorites</a:t>
            </a:r>
            <a:endParaRPr lang="fr-BE" altLang="en-US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</p:spTree>
    <p:extLst>
      <p:ext uri="{BB962C8B-B14F-4D97-AF65-F5344CB8AC3E}">
        <p14:creationId xmlns:p14="http://schemas.microsoft.com/office/powerpoint/2010/main" val="37815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11" name="Text Box 130"/>
          <p:cNvSpPr txBox="1">
            <a:spLocks noChangeArrowheads="1"/>
          </p:cNvSpPr>
          <p:nvPr/>
        </p:nvSpPr>
        <p:spPr bwMode="auto">
          <a:xfrm>
            <a:off x="914400" y="61722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BE" altLang="en-US">
              <a:latin typeface="Arial" panose="020B0604020202020204" pitchFamily="34" charset="0"/>
            </a:endParaRPr>
          </a:p>
        </p:txBody>
      </p:sp>
      <p:sp>
        <p:nvSpPr>
          <p:cNvPr id="12" name="Text Box 131"/>
          <p:cNvSpPr txBox="1">
            <a:spLocks noChangeArrowheads="1"/>
          </p:cNvSpPr>
          <p:nvPr/>
        </p:nvSpPr>
        <p:spPr bwMode="auto">
          <a:xfrm>
            <a:off x="609600" y="5867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en-US" sz="2400">
                <a:solidFill>
                  <a:srgbClr val="00206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~47000 tons of extraterrestrial material per year 				(85% as micrometeorites)</a:t>
            </a:r>
            <a:endParaRPr lang="fr-BE" altLang="en-U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76463" y="0"/>
            <a:ext cx="481012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fr-FR" sz="2800" dirty="0">
                <a:latin typeface="+mn-lt"/>
              </a:rPr>
              <a:t>Craters at the surface of Mars </a:t>
            </a:r>
          </a:p>
        </p:txBody>
      </p:sp>
      <p:pic>
        <p:nvPicPr>
          <p:cNvPr id="5" name="Picture 2" descr="http://planet-terre.ens-lyon.fr/planetterre/objets/Images/impacts-crateres-planetes/17-cratere-ejectas-lobes-M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35880"/>
            <a:ext cx="5886449" cy="470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566</Words>
  <Application>Microsoft Office PowerPoint</Application>
  <PresentationFormat>Affichage à l'écran (16:9)</PresentationFormat>
  <Paragraphs>115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Vinciane</cp:lastModifiedBy>
  <cp:revision>42</cp:revision>
  <dcterms:created xsi:type="dcterms:W3CDTF">2020-04-14T14:12:26Z</dcterms:created>
  <dcterms:modified xsi:type="dcterms:W3CDTF">2020-10-01T15:01:39Z</dcterms:modified>
</cp:coreProperties>
</file>