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1" r:id="rId6"/>
    <p:sldId id="263" r:id="rId7"/>
    <p:sldId id="268" r:id="rId8"/>
    <p:sldId id="264" r:id="rId9"/>
    <p:sldId id="266" r:id="rId10"/>
    <p:sldId id="271" r:id="rId11"/>
    <p:sldId id="272" r:id="rId12"/>
    <p:sldId id="273" r:id="rId13"/>
    <p:sldId id="274" r:id="rId14"/>
    <p:sldId id="275" r:id="rId15"/>
    <p:sldId id="260" r:id="rId16"/>
    <p:sldId id="276" r:id="rId17"/>
    <p:sldId id="277" r:id="rId18"/>
    <p:sldId id="278" r:id="rId19"/>
    <p:sldId id="279" r:id="rId20"/>
    <p:sldId id="280" r:id="rId21"/>
    <p:sldId id="282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41980"/>
    <a:srgbClr val="C3B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 snapToGrid="0" snapToObjects="1">
      <p:cViewPr>
        <p:scale>
          <a:sx n="100" d="100"/>
          <a:sy n="100" d="100"/>
        </p:scale>
        <p:origin x="-1860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O4LULUCF\Traitement%20S2\Donn&#233;es\v&#233;rification_S2\validation_awa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75765529308838"/>
          <c:y val="0.16898148148148148"/>
          <c:w val="0.46388888888888891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476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9A-4FB5-8E3F-76BB4550E5E6}"/>
              </c:ext>
            </c:extLst>
          </c:dPt>
          <c:dPt>
            <c:idx val="1"/>
            <c:bubble3D val="0"/>
            <c:spPr>
              <a:solidFill>
                <a:srgbClr val="E7A86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9A-4FB5-8E3F-76BB4550E5E6}"/>
              </c:ext>
            </c:extLst>
          </c:dPt>
          <c:dPt>
            <c:idx val="2"/>
            <c:bubble3D val="0"/>
            <c:spPr>
              <a:solidFill>
                <a:srgbClr val="4FAB2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9A-4FB5-8E3F-76BB4550E5E6}"/>
              </c:ext>
            </c:extLst>
          </c:dPt>
          <c:dPt>
            <c:idx val="3"/>
            <c:bubble3D val="0"/>
            <c:spPr>
              <a:solidFill>
                <a:srgbClr val="4997D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9A-4FB5-8E3F-76BB4550E5E6}"/>
              </c:ext>
            </c:extLst>
          </c:dPt>
          <c:dPt>
            <c:idx val="4"/>
            <c:bubble3D val="0"/>
            <c:spPr>
              <a:solidFill>
                <a:srgbClr val="B672A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C9A-4FB5-8E3F-76BB4550E5E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calcul!$F$2:$F$6</c:f>
              <c:numCache>
                <c:formatCode>0</c:formatCode>
                <c:ptCount val="5"/>
                <c:pt idx="0">
                  <c:v>32.965991231188532</c:v>
                </c:pt>
                <c:pt idx="1">
                  <c:v>27.041118615949756</c:v>
                </c:pt>
                <c:pt idx="2">
                  <c:v>23.723189951416042</c:v>
                </c:pt>
                <c:pt idx="3">
                  <c:v>0.94797961843820366</c:v>
                </c:pt>
                <c:pt idx="4">
                  <c:v>15.321720583007464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C9A-4FB5-8E3F-76BB4550E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E520D-1B7B-2A41-9772-F1BA002CE6B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BEAF8-BAF1-6B48-B2B1-B10A0A370AD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9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14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EAF8-BAF1-6B48-B2B1-B10A0A370A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429B-177C-4B95-A1E2-932139CB6BDA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0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BABA-EA4C-47E0-BB4A-6CE2499B8BD9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6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CC2C-94CD-4DD0-91FB-FC46DB0F059B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E634-D771-4BA3-9CB5-FF688472EE4B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3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878B-C70C-45E2-B49B-B9A2CF4CE67F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3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37F7-036E-4AAB-B2E4-2EC6E2556343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D62B-9FC9-45B9-AFBF-9CC70E4CF659}" type="datetime1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8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EABB-AFEC-4EDA-8F87-70A0E3C636DE}" type="datetime1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01D6-9CA4-4794-A5EE-02C0F867A8FC}" type="datetime1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AF22-628A-4B02-BCEC-4960B62E8825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5F9E-EDB3-4215-A4F6-6DA636BB6D21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05024-8DE7-4F01-9DCC-A42F3E3EEF4B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9DB28-E257-FF41-A925-FBF192F0F9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0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0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27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0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1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30.jpe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0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6.pn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bes_Chasma_topography_node_full_image_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8860" y="1"/>
            <a:ext cx="481514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406" y="1439332"/>
            <a:ext cx="6114816" cy="17173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14-10-2020</a:t>
            </a:r>
            <a:endParaRPr lang="en-US" sz="1200" i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Public services :  suppliers, customers and funders of spatial data and </a:t>
            </a:r>
            <a:r>
              <a:rPr lang="en-GB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services</a:t>
            </a:r>
            <a:r>
              <a:rPr lang="en-GB" sz="28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800" b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en-US" sz="1600" dirty="0" err="1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switchtospace</a:t>
            </a:r>
            <a:endParaRPr lang="en-US" sz="16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4359" y="4652467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FFFF"/>
                </a:solidFill>
              </a:rPr>
              <a:t>Eric </a:t>
            </a:r>
            <a:r>
              <a:rPr lang="fr-FR" sz="1600" dirty="0" err="1" smtClean="0">
                <a:solidFill>
                  <a:srgbClr val="FFFFFF"/>
                </a:solidFill>
              </a:rPr>
              <a:t>Hallot</a:t>
            </a:r>
            <a:r>
              <a:rPr lang="fr-FR" sz="1600" dirty="0" smtClean="0">
                <a:solidFill>
                  <a:srgbClr val="FFFFFF"/>
                </a:solidFill>
              </a:rPr>
              <a:t> – </a:t>
            </a:r>
            <a:r>
              <a:rPr lang="fr-FR" sz="1600" dirty="0" err="1" smtClean="0">
                <a:solidFill>
                  <a:srgbClr val="FFFFFF"/>
                </a:solidFill>
              </a:rPr>
              <a:t>ISSeP</a:t>
            </a:r>
            <a:endParaRPr lang="fr-FR" sz="160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774" y="4065096"/>
            <a:ext cx="750383" cy="92592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0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3038475"/>
            <a:ext cx="4248150" cy="21095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Rectangle 18"/>
          <p:cNvSpPr/>
          <p:nvPr/>
        </p:nvSpPr>
        <p:spPr>
          <a:xfrm>
            <a:off x="4049627" y="4495"/>
            <a:ext cx="3834917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5" name="Picture 4" descr="Neukum_Crater_topography_node_full_image_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544" y="0"/>
            <a:ext cx="1259456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8751" y="1354644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386" y="247660"/>
            <a:ext cx="1285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SARSAR</a:t>
            </a:r>
            <a:endParaRPr lang="fr-BE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287" y="985312"/>
            <a:ext cx="3829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Sentinel-1 / -2 &amp; AOP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Funded by BELSPO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Collaboration with SPW &amp; RMA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of remote sensing data (satellite and airborne) to update the inventory of brownfields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84992" y="4818271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SWITCH TO SPACE 2 • 2020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6601" y="4298009"/>
            <a:ext cx="1077428" cy="40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8238810" y="3286850"/>
            <a:ext cx="573010" cy="895507"/>
            <a:chOff x="9504116" y="3514568"/>
            <a:chExt cx="573010" cy="895507"/>
          </a:xfrm>
        </p:grpSpPr>
        <p:sp>
          <p:nvSpPr>
            <p:cNvPr id="8" name="Rectangle 7"/>
            <p:cNvSpPr/>
            <p:nvPr/>
          </p:nvSpPr>
          <p:spPr>
            <a:xfrm>
              <a:off x="9504117" y="3514568"/>
              <a:ext cx="573009" cy="895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4101" name="Picture 5" descr="Fichier:Armoiries ERM.svg — Wikipédia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116" y="3599893"/>
              <a:ext cx="573009" cy="724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Image 40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74" y="3173478"/>
            <a:ext cx="1717419" cy="1847105"/>
          </a:xfrm>
          <a:prstGeom prst="rect">
            <a:avLst/>
          </a:prstGeom>
        </p:spPr>
      </p:pic>
      <p:pic>
        <p:nvPicPr>
          <p:cNvPr id="22" name="Image 41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237" y="3176296"/>
            <a:ext cx="1728423" cy="1844287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277" y="3171090"/>
            <a:ext cx="2999616" cy="184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62096_F_034_chgpts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92" y="119058"/>
            <a:ext cx="4871097" cy="15587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78705" y="256992"/>
            <a:ext cx="1680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341980"/>
                </a:solidFill>
                <a:cs typeface="Calibri"/>
              </a:rPr>
              <a:t>Mean VH and Mean VV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9292" y="1681163"/>
            <a:ext cx="487109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278705" y="1728942"/>
            <a:ext cx="9003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341980"/>
                </a:solidFill>
                <a:cs typeface="Calibri"/>
              </a:rPr>
              <a:t>NDBI Index</a:t>
            </a:r>
            <a:endParaRPr lang="en-US" sz="1200" b="1" dirty="0">
              <a:solidFill>
                <a:srgbClr val="341980"/>
              </a:solidFill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10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159292" y="4440456"/>
            <a:ext cx="1714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400" dirty="0" err="1" smtClean="0"/>
              <a:t>Brownfield</a:t>
            </a:r>
            <a:r>
              <a:rPr lang="fr-BE" sz="1400" dirty="0" smtClean="0"/>
              <a:t> </a:t>
            </a:r>
            <a:r>
              <a:rPr lang="fr-BE" sz="1400" dirty="0" err="1" smtClean="0"/>
              <a:t>inventory</a:t>
            </a:r>
            <a:endParaRPr lang="fr-BE" sz="1400" dirty="0" smtClean="0"/>
          </a:p>
          <a:p>
            <a:pPr algn="r"/>
            <a:r>
              <a:rPr lang="fr-BE" sz="1400" dirty="0" smtClean="0"/>
              <a:t>in </a:t>
            </a:r>
            <a:r>
              <a:rPr lang="fr-BE" sz="1400" dirty="0" err="1" smtClean="0"/>
              <a:t>Wallonia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428585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849669"/>
            <a:ext cx="4244777" cy="2293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4" descr="Neukum_Crater_topography_node_full_image_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544" y="0"/>
            <a:ext cx="1259456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8751" y="1354644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386" y="247660"/>
            <a:ext cx="1453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WALOUS</a:t>
            </a:r>
            <a:endParaRPr lang="fr-BE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756" y="862263"/>
            <a:ext cx="39149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Sentinel -2 &amp; AOP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Funded by SPW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Consortium </a:t>
            </a:r>
            <a:r>
              <a:rPr lang="en-US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UCLouvain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 ULB / </a:t>
            </a:r>
            <a:r>
              <a:rPr lang="en-US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ISSeP</a:t>
            </a:r>
            <a:endParaRPr lang="en-US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Operational 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reproducible methodology for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LULC mapping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in compliance with Walloon and European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standards</a:t>
            </a:r>
            <a:endParaRPr lang="en-US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7845927" y="1007623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SWITCH TO SPACE 2 • 2020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598" y="4098440"/>
            <a:ext cx="1019347" cy="38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A Propos – Coaching VDV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598" y="3361725"/>
            <a:ext cx="1019347" cy="3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ffre d'emploi – Postdoc-Position in Pre-modern Islamic thought | Institut  supérieur de philosophie – UCLouvain | RMBLF.b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6" b="26767"/>
          <a:stretch/>
        </p:blipFill>
        <p:spPr bwMode="auto">
          <a:xfrm>
            <a:off x="8004597" y="3801237"/>
            <a:ext cx="1019347" cy="2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777" y="0"/>
            <a:ext cx="3639767" cy="5143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756" y="2870141"/>
            <a:ext cx="3875331" cy="2229703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51529" y="0"/>
            <a:ext cx="333301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4" descr="Neukum_Crater_topography_node_full_image_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544" y="0"/>
            <a:ext cx="1259456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8751" y="1354644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386" y="247660"/>
            <a:ext cx="2069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CASMATTELE</a:t>
            </a:r>
            <a:endParaRPr lang="fr-BE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756" y="862263"/>
            <a:ext cx="40460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AOP ( &amp; </a:t>
            </a:r>
            <a:r>
              <a:rPr lang="en-US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WorldView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Funded by SPW (Plan </a:t>
            </a:r>
            <a:r>
              <a:rPr lang="en-US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ENVIeS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Collaboration with ONERA and CEA (France)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Semi-automatic characterization of roofing materials by remote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sensing</a:t>
            </a:r>
            <a:endParaRPr lang="en-US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7845927" y="1007623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SWITCH TO SPACE 2 • 2020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598" y="4098440"/>
            <a:ext cx="1019347" cy="38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ONERA | 3AF - Association Aéronautique et Astronautique de Franc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597" y="3773380"/>
            <a:ext cx="1019347" cy="29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echnologie : Le CEA devient le Commissariat à l'énergie atomique et aux  énergies alternatives | Developpement Durabl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598" y="3251741"/>
            <a:ext cx="1019346" cy="48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9552" y="40944"/>
            <a:ext cx="3193576" cy="3237234"/>
          </a:xfrm>
          <a:prstGeom prst="rect">
            <a:avLst/>
          </a:prstGeom>
        </p:spPr>
      </p:pic>
      <p:pic>
        <p:nvPicPr>
          <p:cNvPr id="17" name="Picture 2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7563" y="3577632"/>
            <a:ext cx="1240537" cy="1343528"/>
          </a:xfrm>
          <a:prstGeom prst="rect">
            <a:avLst/>
          </a:prstGeom>
        </p:spPr>
      </p:pic>
      <p:pic>
        <p:nvPicPr>
          <p:cNvPr id="18" name="Picture 2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271" y="3577632"/>
            <a:ext cx="1243655" cy="11371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2968388"/>
            <a:ext cx="4596107" cy="2175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Image 15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934" y="3048519"/>
            <a:ext cx="4356495" cy="20284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6682" y="3083773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ASD FieldSpec3</a:t>
            </a:r>
            <a:endParaRPr lang="fr-BE" sz="1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7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ukum_Crater_topography_node_full_image_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544" y="0"/>
            <a:ext cx="1259456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1529" y="0"/>
            <a:ext cx="3562065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858751" y="1354644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386" y="247660"/>
            <a:ext cx="2422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BELAIR / CETEO</a:t>
            </a:r>
            <a:endParaRPr lang="fr-BE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755" y="793459"/>
            <a:ext cx="42845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DRONE 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Funded by BELSPO / </a:t>
            </a:r>
            <a:r>
              <a:rPr lang="en-US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ISSeP</a:t>
            </a:r>
            <a:endParaRPr lang="en-US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Collaboration with VITO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Earth observation-based DSTs for the control and management of Technical Landfill Centers</a:t>
            </a:r>
            <a:endParaRPr lang="en-US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7845927" y="1007623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SWITCH TO SPACE 2 • 2020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413782"/>
            <a:ext cx="4551529" cy="27297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952" y="4342385"/>
            <a:ext cx="855791" cy="3161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39" y="2571750"/>
            <a:ext cx="3398294" cy="23930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921" y="3729139"/>
            <a:ext cx="4082857" cy="133478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860" y="61290"/>
            <a:ext cx="1664823" cy="112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860" y="1286404"/>
            <a:ext cx="1665286" cy="112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835" y="92955"/>
            <a:ext cx="1655180" cy="111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835" y="1279580"/>
            <a:ext cx="1655180" cy="112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921" y="2571750"/>
            <a:ext cx="4168093" cy="10761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8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ukum_Crater_topography_node_full_image_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749"/>
            <a:ext cx="9144000" cy="26846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19624" y="4666147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SWITCH TO SPACE 2 •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3771306" y="940385"/>
            <a:ext cx="426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opportunuties</a:t>
            </a:r>
            <a:endParaRPr lang="en-US" sz="36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8807" y="2993751"/>
            <a:ext cx="5499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n-GB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policy of wide and open dissemination of a large number of space and earth observation data is a key element for the implementation of future projects and new </a:t>
            </a:r>
            <a:r>
              <a:rPr lang="en-GB" i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opportunities”</a:t>
            </a:r>
            <a:endParaRPr lang="en-US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09683" y="566613"/>
            <a:ext cx="0" cy="152400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s://lh3.googleusercontent.com/pw/ACtC-3ft_UNjuPUTIEruiV13ME6t-LwS9I8maUOYgnb_Rgy3Xd0MKqbhSgN97N8r1_yu8pua2ExO3EcWwE4MArhDgw1eYnvs-BX3VCPWPvO-SL_wvJ1VnxjRPZQ3cXbWbEfG6tekvP1wYY2z0222n8d-FotO=w711-h948-no?authuser=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061" y="743884"/>
            <a:ext cx="2792952" cy="3723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2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lose_to_Ma_adim_Vallis_ortho-imag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974660" y="1974658"/>
            <a:ext cx="5143504" cy="11941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6892" y="718535"/>
            <a:ext cx="2304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Burkina Faso</a:t>
            </a:r>
            <a:endParaRPr lang="en-US" sz="2000" i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809795" y="3830786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SWITCH TO SPACE 2 • 2020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10966" y="1143865"/>
            <a:ext cx="366889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Remote sensing monitoring of small agricultural water reservoirs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875209" y="0"/>
            <a:ext cx="0" cy="3744148"/>
          </a:xfrm>
          <a:prstGeom prst="line">
            <a:avLst/>
          </a:prstGeom>
          <a:ln w="6350" cmpd="sng">
            <a:solidFill>
              <a:srgbClr val="3419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44039" y="163442"/>
            <a:ext cx="3382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development</a:t>
            </a:r>
            <a:r>
              <a:rPr lang="fr-FR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4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cooperation</a:t>
            </a:r>
            <a:endParaRPr lang="fr-BE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16892" y="1824151"/>
            <a:ext cx="2304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Rwanda</a:t>
            </a:r>
            <a:endParaRPr lang="en-US" sz="2000" i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0965" y="2411497"/>
            <a:ext cx="406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Change Detection / Land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Cover / Training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6892" y="2929767"/>
            <a:ext cx="2304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vory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Coast</a:t>
            </a:r>
            <a:endParaRPr lang="en-US" sz="2000" i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10966" y="3471007"/>
            <a:ext cx="36688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Urban Mapping / Air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Quality / Training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16892" y="4035384"/>
            <a:ext cx="2304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Morroco</a:t>
            </a:r>
            <a:endParaRPr lang="en-US" sz="2000" i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10966" y="4549567"/>
            <a:ext cx="36688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Urban Mapping / Public Health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468" y="170432"/>
            <a:ext cx="1681256" cy="11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7468" y="1396856"/>
            <a:ext cx="1681256" cy="11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6" name="Picture 6" descr="Habitat insalubreLes bidonvilles ont la vie dure à Casablanca | L'Economist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7468" y="3849705"/>
            <a:ext cx="1681256" cy="1152000"/>
          </a:xfrm>
          <a:prstGeom prst="rect">
            <a:avLst/>
          </a:prstGeom>
          <a:noFill/>
          <a:ln>
            <a:solidFill>
              <a:srgbClr val="3419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bidjan, quand la ville se révèle (2017)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7468" y="2623280"/>
            <a:ext cx="1681256" cy="1152000"/>
          </a:xfrm>
          <a:prstGeom prst="rect">
            <a:avLst/>
          </a:prstGeom>
          <a:noFill/>
          <a:ln>
            <a:solidFill>
              <a:srgbClr val="3419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472146" y="746432"/>
            <a:ext cx="1476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Wedbila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reservoir, BKF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72146" y="1973038"/>
            <a:ext cx="1476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Training in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Huye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RWD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72146" y="3192611"/>
            <a:ext cx="1476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Abidjan from sky, CIV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72146" y="4158142"/>
            <a:ext cx="1596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Slums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Casablanca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MAR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1" name="Straight Connector 22"/>
          <p:cNvCxnSpPr/>
          <p:nvPr/>
        </p:nvCxnSpPr>
        <p:spPr>
          <a:xfrm>
            <a:off x="736979" y="670879"/>
            <a:ext cx="3534770" cy="0"/>
          </a:xfrm>
          <a:prstGeom prst="line">
            <a:avLst/>
          </a:prstGeom>
          <a:ln w="6350" cmpd="sng">
            <a:solidFill>
              <a:srgbClr val="3419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6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ukum_Crater_topography_node_full_image_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749"/>
            <a:ext cx="9144000" cy="26846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19624" y="4666147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SWITCH TO SPACE 2 •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3771306" y="940385"/>
            <a:ext cx="426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GB" sz="3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collaborations</a:t>
            </a:r>
            <a:endParaRPr lang="en-US" sz="36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8807" y="3102933"/>
            <a:ext cx="5499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fr-BE" i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Strong</a:t>
            </a:r>
            <a:r>
              <a:rPr lang="fr-BE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collaborations </a:t>
            </a:r>
            <a:r>
              <a:rPr lang="fr-BE" i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BE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i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private</a:t>
            </a:r>
            <a:r>
              <a:rPr lang="fr-BE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i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companies</a:t>
            </a:r>
            <a:r>
              <a:rPr lang="fr-BE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i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fr-BE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i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allow</a:t>
            </a:r>
            <a:r>
              <a:rPr lang="fr-BE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 </a:t>
            </a:r>
            <a:r>
              <a:rPr lang="fr-BE" i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</a:t>
            </a:r>
            <a:r>
              <a:rPr lang="fr-BE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fr-BE" i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skills</a:t>
            </a:r>
            <a:r>
              <a:rPr lang="fr-BE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the </a:t>
            </a:r>
            <a:r>
              <a:rPr lang="fr-BE" i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</a:t>
            </a:r>
            <a:r>
              <a:rPr lang="fr-BE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new </a:t>
            </a:r>
            <a:r>
              <a:rPr lang="fr-BE" i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tools</a:t>
            </a:r>
            <a:r>
              <a:rPr lang="fr-BE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fr-BE" i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</a:t>
            </a:r>
            <a:r>
              <a:rPr lang="fr-BE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new </a:t>
            </a:r>
            <a:r>
              <a:rPr lang="fr-BE" i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markets</a:t>
            </a:r>
            <a:r>
              <a:rPr lang="en-GB" i="1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endParaRPr lang="en-US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09683" y="566613"/>
            <a:ext cx="0" cy="152400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INFOPOLE Cluster TIC on Twitter: &quot;Let's share on #AI needs &amp; challenges on  #EO Earth Observation at #AI4COPERNICUS with #RéseauIA  #DeepLearning_Academy @Wallonie_SPW @spacebelsa @UCLouvainLSM…  https://t.co/QMo9qT39UC&quot;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202" y="566613"/>
            <a:ext cx="2432824" cy="338884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1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 s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144000" cy="52119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8149" y="4876718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SWITCH TO SPACE 2 •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149" y="312207"/>
            <a:ext cx="7745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AI vs EO ?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3" name="Straight Connector 13"/>
          <p:cNvCxnSpPr/>
          <p:nvPr/>
        </p:nvCxnSpPr>
        <p:spPr>
          <a:xfrm flipH="1">
            <a:off x="-1" y="1118515"/>
            <a:ext cx="4684884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5653" y="413207"/>
            <a:ext cx="4964633" cy="1410616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0" y="2899565"/>
            <a:ext cx="2869375" cy="182772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822" y="3805730"/>
            <a:ext cx="2054880" cy="885828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193" y="3813426"/>
            <a:ext cx="1496691" cy="878132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523" y="3805730"/>
            <a:ext cx="717888" cy="885828"/>
          </a:xfrm>
          <a:prstGeom prst="rect">
            <a:avLst/>
          </a:prstGeom>
        </p:spPr>
      </p:pic>
      <p:pic>
        <p:nvPicPr>
          <p:cNvPr id="12290" name="Picture 2" descr="https://www.issep.be/wp-content/uploads/logo_copernicus-relay-wallonia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507" y="1916800"/>
            <a:ext cx="2035779" cy="11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igitalwallonia4.ai Appel à projets Tremplin 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8193" y="2899565"/>
            <a:ext cx="2253538" cy="82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3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ukum_Crater_topography_node_full_image_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544" y="0"/>
            <a:ext cx="1259456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1530" y="0"/>
            <a:ext cx="3333014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858751" y="1354644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386" y="247660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AI4GIS</a:t>
            </a:r>
            <a:endParaRPr lang="fr-BE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755" y="793459"/>
            <a:ext cx="42845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 vs EO / GIS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Funded by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Wallonia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Consortium with Oscars &amp; </a:t>
            </a:r>
            <a:r>
              <a:rPr lang="en-US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Spacebel</a:t>
            </a:r>
            <a:endParaRPr lang="en-US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evelop 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interactive web platform integrating remote sensing, artificial intelligence and other GIS tools.</a:t>
            </a:r>
            <a:endParaRPr lang="en-US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7845927" y="1007623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SWITCH TO SPACE 2 • 2020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656816"/>
            <a:ext cx="4551529" cy="24866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099" y="4390000"/>
            <a:ext cx="984845" cy="42455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392" y="3759590"/>
            <a:ext cx="991552" cy="58175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023" y="2771593"/>
            <a:ext cx="3230025" cy="225712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605" y="241484"/>
            <a:ext cx="3110864" cy="2226319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32" y="2828594"/>
            <a:ext cx="38346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50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ukum_Crater_topography_node_full_image_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544" y="0"/>
            <a:ext cx="1259456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1530" y="0"/>
            <a:ext cx="3333014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858751" y="1354644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386" y="247660"/>
            <a:ext cx="1378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INTELLO</a:t>
            </a:r>
            <a:endParaRPr lang="fr-BE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755" y="793459"/>
            <a:ext cx="42845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 vs EO / GIS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Self-financed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Collaboration with EPFL &amp; Oscars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Integrating Artificial Intelligence into </a:t>
            </a:r>
            <a:r>
              <a:rPr lang="en-US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Wallon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environmental monitoring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tools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 applications to ongoing projects at </a:t>
            </a:r>
            <a:r>
              <a:rPr lang="en-US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ISSeP</a:t>
            </a:r>
            <a:endParaRPr lang="en-US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7845927" y="1007623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SWITCH TO SPACE 2 • 2020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656816"/>
            <a:ext cx="4551529" cy="24866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393" y="3969140"/>
            <a:ext cx="991552" cy="581759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2393" y="3438751"/>
            <a:ext cx="990663" cy="4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393" y="4606925"/>
            <a:ext cx="990663" cy="338552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808" y="3359389"/>
            <a:ext cx="2203022" cy="165645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11" y="3382129"/>
            <a:ext cx="2047377" cy="161097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6292" y="2927258"/>
            <a:ext cx="1502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LC - Building </a:t>
            </a:r>
            <a:r>
              <a:rPr lang="fr-BE" sz="1400" dirty="0" err="1" smtClean="0"/>
              <a:t>mask</a:t>
            </a:r>
            <a:endParaRPr lang="fr-BE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2883684" y="2819536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dirty="0" err="1" smtClean="0"/>
              <a:t>Detection</a:t>
            </a:r>
            <a:r>
              <a:rPr lang="fr-BE" sz="1400" dirty="0" smtClean="0"/>
              <a:t> </a:t>
            </a:r>
            <a:r>
              <a:rPr lang="fr-BE" sz="1400" dirty="0"/>
              <a:t>of </a:t>
            </a:r>
            <a:endParaRPr lang="fr-BE" sz="1400" dirty="0" smtClean="0"/>
          </a:p>
          <a:p>
            <a:pPr algn="ctr"/>
            <a:r>
              <a:rPr lang="fr-BE" sz="1400" dirty="0" smtClean="0"/>
              <a:t>multiple </a:t>
            </a:r>
            <a:r>
              <a:rPr lang="fr-BE" sz="1400" dirty="0" err="1"/>
              <a:t>objects</a:t>
            </a:r>
            <a:endParaRPr lang="fr-BE" sz="1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094" y="4696664"/>
            <a:ext cx="811694" cy="2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6300" y="414380"/>
            <a:ext cx="3127772" cy="208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5341375" y="93771"/>
            <a:ext cx="181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Solar panel</a:t>
            </a:r>
            <a:endParaRPr lang="fr-BE" sz="14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621" y="3324128"/>
            <a:ext cx="2889137" cy="16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927548" y="2927258"/>
            <a:ext cx="2645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/>
              <a:t>E</a:t>
            </a:r>
            <a:r>
              <a:rPr lang="fr-BE" sz="1400" dirty="0" err="1" smtClean="0"/>
              <a:t>nvironmental</a:t>
            </a:r>
            <a:r>
              <a:rPr lang="fr-BE" sz="1400" dirty="0" smtClean="0"/>
              <a:t> </a:t>
            </a:r>
            <a:r>
              <a:rPr lang="fr-BE" sz="1400" dirty="0"/>
              <a:t>pressure </a:t>
            </a:r>
            <a:r>
              <a:rPr lang="fr-BE" sz="1400" dirty="0" err="1"/>
              <a:t>modeling</a:t>
            </a:r>
            <a:endParaRPr lang="fr-BE" sz="14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1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renum_Fossae_topography_node_full_image_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135515" y="2135511"/>
            <a:ext cx="5143501" cy="872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7037" y="338667"/>
            <a:ext cx="21731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education</a:t>
            </a:r>
          </a:p>
        </p:txBody>
      </p:sp>
      <p:pic>
        <p:nvPicPr>
          <p:cNvPr id="6" name="Picture 5" descr="Copy of WP 5 Communication &amp; dissemination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755" y="-4"/>
            <a:ext cx="1012792" cy="514350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89427" y="4607920"/>
            <a:ext cx="2054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SWITCH TO SPACE 2 • 2020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1067741" y="234096"/>
            <a:ext cx="151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Master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1138296" y="699018"/>
            <a:ext cx="3960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Physical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Geography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@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ULiège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1138296" y="1959897"/>
            <a:ext cx="151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PhD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1138296" y="2403449"/>
            <a:ext cx="396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Physical geography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&amp; Hydrography @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ULiège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38296" y="3687094"/>
            <a:ext cx="151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Post-Doc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1138296" y="4163812"/>
            <a:ext cx="420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Watershed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management @ Canadian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Research Center in River Dynamics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UMontréal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/ Québec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45547" y="1860026"/>
            <a:ext cx="228141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BE" sz="1600" dirty="0" err="1">
                <a:latin typeface="+mj-lt"/>
                <a:ea typeface="+mj-ea"/>
                <a:cs typeface="+mj-cs"/>
              </a:rPr>
              <a:t>Geomatic</a:t>
            </a:r>
            <a:r>
              <a:rPr lang="fr-BE" sz="1600" dirty="0">
                <a:latin typeface="+mj-lt"/>
                <a:ea typeface="+mj-ea"/>
                <a:cs typeface="+mj-cs"/>
              </a:rPr>
              <a:t> &amp; </a:t>
            </a:r>
            <a:endParaRPr lang="fr-BE" sz="1600" dirty="0" smtClean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BE" sz="1600" dirty="0" err="1" smtClean="0">
                <a:latin typeface="+mj-lt"/>
                <a:ea typeface="+mj-ea"/>
                <a:cs typeface="+mj-cs"/>
              </a:rPr>
              <a:t>Remote</a:t>
            </a:r>
            <a:r>
              <a:rPr lang="fr-BE" sz="1600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1600" dirty="0" err="1" smtClean="0">
                <a:latin typeface="+mj-lt"/>
                <a:ea typeface="+mj-ea"/>
                <a:cs typeface="+mj-cs"/>
              </a:rPr>
              <a:t>Sensing</a:t>
            </a:r>
            <a:endParaRPr lang="fr-FR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906482" y="3407603"/>
            <a:ext cx="21204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BE" sz="1600" dirty="0" err="1">
                <a:latin typeface="+mj-lt"/>
                <a:ea typeface="+mj-ea"/>
                <a:cs typeface="+mj-cs"/>
              </a:rPr>
              <a:t>Hydroecology</a:t>
            </a:r>
            <a:r>
              <a:rPr lang="fr-BE" sz="1600" dirty="0">
                <a:latin typeface="+mj-lt"/>
                <a:ea typeface="+mj-ea"/>
                <a:cs typeface="+mj-cs"/>
              </a:rPr>
              <a:t> and  Fluvial </a:t>
            </a:r>
            <a:r>
              <a:rPr lang="fr-BE" sz="1600" dirty="0" err="1" smtClean="0">
                <a:latin typeface="+mj-lt"/>
                <a:ea typeface="+mj-ea"/>
                <a:cs typeface="+mj-cs"/>
              </a:rPr>
              <a:t>Geomorphology</a:t>
            </a:r>
            <a:endParaRPr lang="fr-BE" sz="1200" dirty="0"/>
          </a:p>
        </p:txBody>
      </p:sp>
      <p:sp>
        <p:nvSpPr>
          <p:cNvPr id="2" name="Flèche courbée vers la droite 1"/>
          <p:cNvSpPr/>
          <p:nvPr/>
        </p:nvSpPr>
        <p:spPr>
          <a:xfrm>
            <a:off x="7319001" y="2553424"/>
            <a:ext cx="329184" cy="6835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courbée vers la droite 21"/>
          <p:cNvSpPr/>
          <p:nvPr/>
        </p:nvSpPr>
        <p:spPr>
          <a:xfrm rot="10800000">
            <a:off x="8116713" y="2553423"/>
            <a:ext cx="329184" cy="6835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91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lose_to_Ma_adim_Vallis_ortho-imag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974660" y="1974658"/>
            <a:ext cx="5143504" cy="1194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4039" y="163442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 short</a:t>
            </a:r>
            <a:endParaRPr lang="fr-BE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1" name="Straight Connector 22"/>
          <p:cNvCxnSpPr/>
          <p:nvPr/>
        </p:nvCxnSpPr>
        <p:spPr>
          <a:xfrm>
            <a:off x="736979" y="670879"/>
            <a:ext cx="3534770" cy="0"/>
          </a:xfrm>
          <a:prstGeom prst="line">
            <a:avLst/>
          </a:prstGeom>
          <a:ln w="6350" cmpd="sng">
            <a:solidFill>
              <a:srgbClr val="3419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16200000">
            <a:off x="-802773" y="3836548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SWITCH TO SPACE 2 • 2020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65497" y="952500"/>
            <a:ext cx="701992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Public services:</a:t>
            </a:r>
          </a:p>
          <a:p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look for EO skills;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co-finance of data acquisition and projects;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carry out diversified research themes and projects;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collaborate with other research centers, universities and private companies in Belgium and abroad.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Our unit regularly offers internships and jobs like: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integration of Artificial Intelligence in image classification tools;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development of UAV solutions;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support for cooperation in Africa;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monitoring of roofs (materials, solar panels…);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detection methods of invasive plants</a:t>
            </a:r>
            <a:endParaRPr lang="fr-B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5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ukum_Crater_topography_node_full_image_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749"/>
            <a:ext cx="9144000" cy="26846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19624" y="4666147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SWITCH TO SPACE 2 •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2474" y="940385"/>
            <a:ext cx="4264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hank you for your attention</a:t>
            </a:r>
            <a:endParaRPr lang="en-US" sz="36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993" y="2648032"/>
            <a:ext cx="8402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“Make the right decisions when it comes to environmental policies”</a:t>
            </a:r>
            <a:endParaRPr lang="fr-BE" sz="2000" i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200233" y="778549"/>
            <a:ext cx="0" cy="152400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2" descr="https://scontent.fbru1-1.fna.fbcdn.net/v/t1.0-9/70534493_10221257853985500_8960009873534222336_n.jpg?_nc_cat=107&amp;_nc_sid=8bfeb9&amp;_nc_ohc=KC4muAAJtFkAX8GOM5y&amp;_nc_ht=scontent.fbru1-1.fna&amp;oh=046fe19ec126dc9c3b88f57345c06813&amp;oe=5FA9A63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57250" y="523755"/>
            <a:ext cx="2371725" cy="17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xD1caqjboOtOcMLxagLCvPEjs_8p7d7xYOSk-zGXWP9fob2VRMqGRvrIGYMPZbznGeEoPQxgFRCq6FRNngkQ3JvG33qSEspAax0xUBqmhsRlU0OLIA2fShwdNzJfo49o3Jq2xfktI-bB5u2c1WIoRwZep3GDxjUAtGhOZCbnSNqhCi0k1X2zgH3BKCKG-jcgh1CUYonCSD9fFxNUc25nweTwvo1qkgt3TtgFaMSckVpxsScKG5Ayv7fkvkhw0TqrYjwZRmVaahWnoDPOL-Y_3koNTUrDBAIpcqvHwj_0Tr_YQXIrNat27azIUaXiRsdIZj7o5jX_fqZ49yZEOiEj-O646dVwZkvaxYPpQ6FEbVpVnPLP-IeNYrHvvEmrV4VjQXoJzp61yQu8YDSTVv1kB_pentY0eURgIXlyENYn_SJSOCMHv9ch9SUxcttLi4_0BR6ots1Nn3FOuwUHX7zJ_XLVljnynJf8m3ZQIxAwoK5DxtV8KXvTOe8H_AuaenlkqnoYIAhCioI98vtI-EybVKFitIL8F8cCeLm46cy5rTEU_0vPmT-KqSmaggQWbIG_dpbttRynHyIOp-D-leMQH1mW040MttY6-tugTVir_IZ0ZvHnV8KCeilMIH5fBHxbbIZPV4evX8wlmMqxFYTjGyroeYXMJ0BxO4aExbHlBQx9zYKZ-_Hxvqqa8OjO=w1920-h426-no?authuser=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891" y="4767263"/>
            <a:ext cx="163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Kivu Lake, RWD</a:t>
            </a:r>
            <a:endParaRPr lang="fr-BE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2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sit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12959" y="930910"/>
            <a:ext cx="5161956" cy="3300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7037" y="338667"/>
            <a:ext cx="21731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my career path (1/2)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 descr="Copy of WP 5 Communication &amp; dissemination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903" y="-4"/>
            <a:ext cx="1012792" cy="5143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519" y="338667"/>
            <a:ext cx="293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Researcher (2 years)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074" y="803589"/>
            <a:ext cx="396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Geomorphology 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Remote Sensing Lab. </a:t>
            </a:r>
            <a:endParaRPr lang="en-GB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GB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@ </a:t>
            </a:r>
            <a:r>
              <a:rPr lang="en-GB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ULiege</a:t>
            </a: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519" y="2064468"/>
            <a:ext cx="2865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Researcher (7 years)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074" y="2508020"/>
            <a:ext cx="3960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Hydrology and Fluvial Geomorphology Lab. </a:t>
            </a: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@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ULiège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073" y="3791665"/>
            <a:ext cx="2794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Lecturer 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(6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years)</a:t>
            </a:r>
          </a:p>
          <a:p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519" y="4268383"/>
            <a:ext cx="420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Dept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of 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Physical Geography</a:t>
            </a: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@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ULiège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74370" y="4622326"/>
            <a:ext cx="2069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SWITCH TO SPACE 2 • 2020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173" y="1523632"/>
            <a:ext cx="1827123" cy="27997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4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84301" cy="2154296"/>
          </a:xfrm>
          <a:prstGeom prst="rect">
            <a:avLst/>
          </a:prstGeom>
        </p:spPr>
      </p:pic>
      <p:pic>
        <p:nvPicPr>
          <p:cNvPr id="13" name="Picture 1" descr="Photo s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0605" y="13692"/>
            <a:ext cx="2387089" cy="235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1717" y="462873"/>
            <a:ext cx="2671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my career </a:t>
            </a:r>
            <a:endParaRPr 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path (2/2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1950" y="2558534"/>
            <a:ext cx="8718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Scientific Institute of Public Services </a:t>
            </a:r>
            <a:r>
              <a:rPr lang="fr-B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fr-B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since</a:t>
            </a:r>
            <a:r>
              <a:rPr lang="fr-B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Dec</a:t>
            </a:r>
            <a:r>
              <a:rPr lang="fr-B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Head of Unit and Scientific Supervision : Remote sensing and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Geodata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Unit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(since 2017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fr-B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fr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64963" y="4642250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SWITCH TO SPACE 2 •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325527" y="3419121"/>
            <a:ext cx="4239372" cy="104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fr-BE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Public </a:t>
            </a:r>
            <a:r>
              <a:rPr lang="fr-BE" sz="1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Insitute</a:t>
            </a:r>
            <a:r>
              <a:rPr lang="fr-BE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of Public Services (www.issep.be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a public administration unit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specializing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environmental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monitoring in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Wallonia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prevention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risks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nuisances,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technological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development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fr-BE" sz="1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fr-BE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0755" y="3419121"/>
            <a:ext cx="4227093" cy="104400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ISSeP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employs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more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than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320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workers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diverse profiles (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doctors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engineers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geographers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geologists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bio-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engineers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laboratory</a:t>
            </a:r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technicians</a:t>
            </a:r>
            <a:r>
              <a:rPr lang="fr-BE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...). </a:t>
            </a:r>
            <a:r>
              <a:rPr lang="en-US" sz="1200" dirty="0" err="1" smtClean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ISSeP</a:t>
            </a:r>
            <a:r>
              <a:rPr lang="en-US" sz="1200" dirty="0" smtClean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provides advice and support to Walloon authorities and private companies in environmental metrology</a:t>
            </a:r>
            <a:r>
              <a:rPr lang="en-US" sz="1200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fr-BE" sz="1200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7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pography_at_the_mouth_of_Kasei_Valle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572470" y="571970"/>
            <a:ext cx="5143503" cy="39995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149" y="263968"/>
            <a:ext cx="4266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Remote Sensing and </a:t>
            </a:r>
            <a:r>
              <a:rPr lang="en-US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Geodata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Unit specializes in the acquisition, processing, analysis and enhancement of Earth observation data and develops decision support tools for more sustainable land </a:t>
            </a:r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management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8149" y="4684278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SWITCH TO SPACE 2 •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5450456" y="346964"/>
            <a:ext cx="3029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remote sensing and </a:t>
            </a:r>
            <a:r>
              <a:rPr 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geodata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unit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ISSeP - Télédétection et géodonnée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594" y="2018740"/>
            <a:ext cx="2942537" cy="294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4633" y="2488487"/>
            <a:ext cx="3134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Data management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Land use / Land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Cover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Change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detection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Objects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material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detection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Watershed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management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Development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cooperation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06784" y="4487609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 </a:t>
            </a:r>
            <a:r>
              <a:rPr lang="fr-BE" sz="1200" b="1" dirty="0"/>
              <a:t>© </a:t>
            </a:r>
            <a:r>
              <a:rPr lang="fr-BE" sz="1200" b="1" dirty="0" err="1" smtClean="0"/>
              <a:t>ISSeP</a:t>
            </a:r>
            <a:endParaRPr lang="fr-BE" sz="1200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 s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144000" cy="5211981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7723478" y="4840181"/>
            <a:ext cx="1400410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CANOPEE</a:t>
            </a:r>
            <a:endParaRPr lang="fr-BE" sz="1050" b="1" dirty="0"/>
          </a:p>
        </p:txBody>
      </p:sp>
      <p:sp>
        <p:nvSpPr>
          <p:cNvPr id="12" name="Rectangle 11"/>
          <p:cNvSpPr/>
          <p:nvPr/>
        </p:nvSpPr>
        <p:spPr>
          <a:xfrm>
            <a:off x="188149" y="4829093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SWITCH TO SPACE 2 •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25" y="19820"/>
            <a:ext cx="7745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remote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sensing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geodata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unit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8751" y="962394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2125" y="688258"/>
            <a:ext cx="4684884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352068" y="686872"/>
            <a:ext cx="8784976" cy="648072"/>
            <a:chOff x="292549" y="1268760"/>
            <a:chExt cx="8784976" cy="648072"/>
          </a:xfrm>
        </p:grpSpPr>
        <p:sp>
          <p:nvSpPr>
            <p:cNvPr id="11" name="Flèche droite rayée 10"/>
            <p:cNvSpPr/>
            <p:nvPr/>
          </p:nvSpPr>
          <p:spPr>
            <a:xfrm>
              <a:off x="292549" y="1268760"/>
              <a:ext cx="8784976" cy="648072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64557" y="140813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2015</a:t>
              </a:r>
              <a:endParaRPr lang="fr-BE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069413" y="140813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2021</a:t>
              </a:r>
              <a:endParaRPr lang="fr-BE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932843" y="140813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2017</a:t>
              </a:r>
              <a:endParaRPr lang="fr-BE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216986" y="140813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2018</a:t>
              </a:r>
              <a:endParaRPr lang="fr-BE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501129" y="140813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2019</a:t>
              </a:r>
              <a:endParaRPr lang="fr-BE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785272" y="140813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2020</a:t>
              </a:r>
              <a:endParaRPr lang="fr-BE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648700" y="140813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2016</a:t>
              </a:r>
              <a:endParaRPr lang="fr-BE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88978" y="1148874"/>
            <a:ext cx="1128740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REDD+</a:t>
            </a:r>
            <a:endParaRPr lang="fr-BE" sz="105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957720" y="1366010"/>
            <a:ext cx="4868510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SMARTPOP</a:t>
            </a:r>
            <a:endParaRPr lang="fr-BE" sz="105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360962" y="1800282"/>
            <a:ext cx="6762926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PADI</a:t>
            </a:r>
            <a:endParaRPr lang="fr-BE" sz="105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691020" y="2885962"/>
            <a:ext cx="3314316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WALOUS</a:t>
            </a:r>
            <a:endParaRPr lang="fr-BE" sz="105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149468" y="1583146"/>
            <a:ext cx="2555214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EO-</a:t>
            </a:r>
            <a:r>
              <a:rPr lang="fr-BE" sz="1050" b="1" dirty="0" err="1" smtClean="0"/>
              <a:t>Regions</a:t>
            </a:r>
            <a:r>
              <a:rPr lang="fr-BE" sz="1050" b="1" dirty="0" smtClean="0"/>
              <a:t> Sciences</a:t>
            </a:r>
            <a:endParaRPr lang="fr-BE" sz="105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583388" y="2451690"/>
            <a:ext cx="5015970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EO4LULUCF</a:t>
            </a:r>
            <a:endParaRPr lang="fr-BE" sz="105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2360962" y="2017418"/>
            <a:ext cx="6762926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100" b="1" dirty="0" smtClean="0"/>
              <a:t>SAR (partie EO)</a:t>
            </a:r>
            <a:endParaRPr lang="fr-BE" sz="11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7786715" y="4189746"/>
            <a:ext cx="1337173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/>
              <a:t>V</a:t>
            </a:r>
            <a:r>
              <a:rPr lang="fr-BE" sz="1050" b="1" dirty="0" smtClean="0"/>
              <a:t>2</a:t>
            </a:r>
            <a:endParaRPr lang="fr-BE" sz="105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3270572" y="2234554"/>
            <a:ext cx="3888432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BELAIR-SILVA</a:t>
            </a:r>
            <a:endParaRPr lang="fr-BE" sz="105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7930771" y="3962085"/>
            <a:ext cx="1193117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V2</a:t>
            </a:r>
            <a:endParaRPr lang="fr-BE" sz="105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647314" y="3537370"/>
            <a:ext cx="2938710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CETEO</a:t>
            </a:r>
            <a:endParaRPr lang="fr-BE" sz="105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5647314" y="3754506"/>
            <a:ext cx="2520280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CODESUD</a:t>
            </a:r>
            <a:endParaRPr lang="fr-BE" sz="105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5560648" y="3971642"/>
            <a:ext cx="1713489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SMART AIRPORT v1</a:t>
            </a:r>
            <a:endParaRPr lang="fr-BE" sz="105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5668154" y="4188778"/>
            <a:ext cx="1713489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CASMATTELE V1</a:t>
            </a:r>
            <a:endParaRPr lang="fr-BE" sz="105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5647314" y="3103098"/>
            <a:ext cx="2358022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HUMSOL</a:t>
            </a:r>
            <a:endParaRPr lang="fr-BE" sz="105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5647314" y="3320234"/>
            <a:ext cx="3476574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SARSAR</a:t>
            </a:r>
            <a:endParaRPr lang="fr-BE" sz="105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4691020" y="2668826"/>
            <a:ext cx="4432868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FPA</a:t>
            </a:r>
            <a:endParaRPr lang="fr-BE" sz="105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6621789" y="4405914"/>
            <a:ext cx="1868737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CLADAROC</a:t>
            </a:r>
            <a:endParaRPr lang="fr-BE" sz="105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7589793" y="4623050"/>
            <a:ext cx="1534096" cy="2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b="1" dirty="0" smtClean="0"/>
              <a:t>INTELLO</a:t>
            </a:r>
            <a:endParaRPr lang="fr-BE" sz="1050" b="1" dirty="0"/>
          </a:p>
        </p:txBody>
      </p:sp>
      <p:sp>
        <p:nvSpPr>
          <p:cNvPr id="51" name="Rectangle 50"/>
          <p:cNvSpPr/>
          <p:nvPr/>
        </p:nvSpPr>
        <p:spPr>
          <a:xfrm>
            <a:off x="344016" y="3211098"/>
            <a:ext cx="3202162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285750" lvl="1" indent="-285750">
              <a:buSzPct val="50000"/>
              <a:buFont typeface="Webdings" panose="05030102010509060703" pitchFamily="18" charset="2"/>
              <a:buChar char="ü"/>
            </a:pPr>
            <a:r>
              <a:rPr lang="fr-FR" dirty="0" err="1">
                <a:solidFill>
                  <a:srgbClr val="3419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Geographer</a:t>
            </a:r>
            <a:r>
              <a:rPr lang="fr-FR" dirty="0">
                <a:solidFill>
                  <a:srgbClr val="3419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fr-FR" dirty="0" err="1">
                <a:solidFill>
                  <a:srgbClr val="3419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Geomatician</a:t>
            </a:r>
            <a:endParaRPr lang="fr-FR" dirty="0">
              <a:solidFill>
                <a:srgbClr val="3419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1" indent="-285750">
              <a:buSzPct val="50000"/>
              <a:buFont typeface="Webdings" panose="05030102010509060703" pitchFamily="18" charset="2"/>
              <a:buChar char="ü"/>
            </a:pPr>
            <a:r>
              <a:rPr lang="fr-FR" dirty="0" err="1">
                <a:solidFill>
                  <a:srgbClr val="3419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Bioengineer</a:t>
            </a:r>
            <a:r>
              <a:rPr lang="fr-FR" dirty="0">
                <a:solidFill>
                  <a:srgbClr val="3419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85750" lvl="1" indent="-285750">
              <a:buSzPct val="50000"/>
              <a:buFont typeface="Webdings" panose="05030102010509060703" pitchFamily="18" charset="2"/>
              <a:buChar char="ü"/>
            </a:pPr>
            <a:r>
              <a:rPr lang="fr-FR" dirty="0" err="1">
                <a:solidFill>
                  <a:srgbClr val="3419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Geologist</a:t>
            </a:r>
            <a:endParaRPr lang="fr-FR" dirty="0">
              <a:solidFill>
                <a:srgbClr val="3419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1" indent="-285750">
              <a:buSzPct val="50000"/>
              <a:buFont typeface="Webdings" panose="05030102010509060703" pitchFamily="18" charset="2"/>
              <a:buChar char="ü"/>
            </a:pPr>
            <a:r>
              <a:rPr lang="fr-FR" dirty="0">
                <a:solidFill>
                  <a:srgbClr val="3419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</a:t>
            </a:r>
            <a:r>
              <a:rPr lang="fr-FR" dirty="0" err="1">
                <a:solidFill>
                  <a:srgbClr val="3419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scientist</a:t>
            </a:r>
            <a:endParaRPr lang="fr-FR" dirty="0">
              <a:solidFill>
                <a:srgbClr val="3419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4624388"/>
            <a:ext cx="2133600" cy="273844"/>
          </a:xfrm>
        </p:spPr>
        <p:txBody>
          <a:bodyPr/>
          <a:lstStyle/>
          <a:p>
            <a:fld id="{B5A9DB28-E257-FF41-A925-FBF192F0F9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/>
          <p:cNvSpPr/>
          <p:nvPr/>
        </p:nvSpPr>
        <p:spPr>
          <a:xfrm rot="18747406">
            <a:off x="5190582" y="419000"/>
            <a:ext cx="1045516" cy="416117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Picture 9" descr="Photo s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86292" y="1086291"/>
            <a:ext cx="5161956" cy="29893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488" y="128131"/>
            <a:ext cx="27793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earth observation</a:t>
            </a:r>
            <a:endParaRPr lang="en-US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210" y="1539593"/>
            <a:ext cx="2204952" cy="32221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75486" y="4761778"/>
            <a:ext cx="1478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b="1" dirty="0" smtClean="0"/>
              <a:t>Nixon D. </a:t>
            </a:r>
            <a:r>
              <a:rPr lang="fr-BE" sz="1200" b="1" i="1" dirty="0" smtClean="0"/>
              <a:t>et al</a:t>
            </a:r>
            <a:r>
              <a:rPr lang="fr-BE" sz="1200" b="1" dirty="0"/>
              <a:t>,</a:t>
            </a:r>
            <a:r>
              <a:rPr lang="fr-BE" sz="1200" b="1" dirty="0" smtClean="0"/>
              <a:t> 2017.</a:t>
            </a:r>
            <a:endParaRPr lang="fr-BE" sz="12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1" b="100000" l="0" r="100000">
                        <a14:foregroundMark x1="2545" y1="11747" x2="2545" y2="11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783" y="2065543"/>
            <a:ext cx="2284084" cy="137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272" y="3816865"/>
            <a:ext cx="1351307" cy="114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624" y="3570486"/>
            <a:ext cx="1722819" cy="151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439" y="94682"/>
            <a:ext cx="1936308" cy="1703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334" y="375078"/>
            <a:ext cx="11840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 descr="DigitalGlobe - Wikipedia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3231" y="340500"/>
            <a:ext cx="131624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Maxar Technologies Vector Logo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6239" y="1012775"/>
            <a:ext cx="7776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Planet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73" b="22377"/>
          <a:stretch/>
        </p:blipFill>
        <p:spPr bwMode="auto">
          <a:xfrm>
            <a:off x="6612771" y="320854"/>
            <a:ext cx="76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081" y="1007973"/>
            <a:ext cx="1919998" cy="432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540" y="946465"/>
            <a:ext cx="740571" cy="4320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952" y="2279016"/>
            <a:ext cx="576527" cy="432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563" y="4468278"/>
            <a:ext cx="1169414" cy="4320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171" y="3958776"/>
            <a:ext cx="350099" cy="432000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488" y="2309366"/>
            <a:ext cx="1019347" cy="38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8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ukum_Crater_topography_node_full_image_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749"/>
            <a:ext cx="9144000" cy="26846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19624" y="4666147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SWITCH TO SPACE 2 •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3771306" y="940385"/>
            <a:ext cx="426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projects</a:t>
            </a:r>
            <a:endParaRPr lang="en-US" sz="36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8807" y="2993751"/>
            <a:ext cx="5499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“A </a:t>
            </a:r>
            <a:r>
              <a:rPr lang="en-GB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 number of applied research projects are being implemented within the administration and research centres to increase efficiency, productivity and improve decision </a:t>
            </a:r>
            <a:r>
              <a:rPr lang="en-GB" i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making”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09683" y="566613"/>
            <a:ext cx="0" cy="152400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_salon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299" y="833561"/>
            <a:ext cx="2958860" cy="3544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9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2905125"/>
            <a:ext cx="4546462" cy="22383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9" name="Rectangle 18"/>
          <p:cNvSpPr/>
          <p:nvPr/>
        </p:nvSpPr>
        <p:spPr>
          <a:xfrm>
            <a:off x="4362450" y="4495"/>
            <a:ext cx="3522094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5" name="Picture 4" descr="Neukum_Crater_topography_node_full_image_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544" y="0"/>
            <a:ext cx="1259456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8751" y="1354644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386" y="247660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EO4LULUCF</a:t>
            </a:r>
            <a:endParaRPr lang="fr-BE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287" y="985312"/>
            <a:ext cx="3829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Sentinel-2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Self-financed</a:t>
            </a: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Collaboration with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AwAC</a:t>
            </a:r>
            <a:endParaRPr lang="en-US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SzPct val="50000"/>
              <a:buFont typeface="Webdings" panose="05030102010509060703" pitchFamily="18" charset="2"/>
              <a:buChar char="ü"/>
            </a:pP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EO for Climate Reporting - the Land Use, Land Use Change and Forestry Sector (LULUCF)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79" y="3034512"/>
            <a:ext cx="5246753" cy="19948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84992" y="4818271"/>
            <a:ext cx="2079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SWITCH TO SPACE 2 • 2020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479944" y="215419"/>
            <a:ext cx="4244196" cy="1539786"/>
            <a:chOff x="3933882" y="457200"/>
            <a:chExt cx="3366027" cy="1220609"/>
          </a:xfrm>
        </p:grpSpPr>
        <p:sp>
          <p:nvSpPr>
            <p:cNvPr id="4" name="Rectangle 3"/>
            <p:cNvSpPr/>
            <p:nvPr/>
          </p:nvSpPr>
          <p:spPr>
            <a:xfrm>
              <a:off x="3933882" y="457200"/>
              <a:ext cx="3366027" cy="122060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6637" y="573802"/>
              <a:ext cx="1534269" cy="907679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2955" y="539297"/>
              <a:ext cx="1676954" cy="995167"/>
            </a:xfrm>
            <a:prstGeom prst="rect">
              <a:avLst/>
            </a:prstGeom>
          </p:spPr>
        </p:pic>
      </p:grp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69742"/>
              </p:ext>
            </p:extLst>
          </p:nvPr>
        </p:nvGraphicFramePr>
        <p:xfrm>
          <a:off x="5541088" y="3362168"/>
          <a:ext cx="2483422" cy="1567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44951"/>
              </p:ext>
            </p:extLst>
          </p:nvPr>
        </p:nvGraphicFramePr>
        <p:xfrm>
          <a:off x="5751142" y="2000975"/>
          <a:ext cx="1701800" cy="128587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605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2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Classes</a:t>
                      </a:r>
                      <a:endParaRPr lang="fr-B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# points/classe</a:t>
                      </a:r>
                      <a:endParaRPr lang="fr-BE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Forest </a:t>
                      </a:r>
                      <a:r>
                        <a:rPr lang="fr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Land</a:t>
                      </a:r>
                      <a:endParaRPr lang="fr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2782</a:t>
                      </a:r>
                      <a:endParaRPr lang="fr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>
                        <a:buFontTx/>
                        <a:buChar char="-"/>
                      </a:pPr>
                      <a:r>
                        <a:rPr lang="fr-BE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Cropland</a:t>
                      </a:r>
                      <a:endParaRPr lang="fr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2282</a:t>
                      </a:r>
                      <a:endParaRPr lang="fr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>
                        <a:buFontTx/>
                        <a:buChar char="-"/>
                      </a:pPr>
                      <a:r>
                        <a:rPr lang="fr-BE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Grassland</a:t>
                      </a:r>
                      <a:endParaRPr lang="fr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2002</a:t>
                      </a:r>
                      <a:endParaRPr lang="fr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>
                        <a:buFontTx/>
                        <a:buChar char="-"/>
                      </a:pPr>
                      <a:r>
                        <a:rPr lang="fr-BE" sz="1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Wetland</a:t>
                      </a:r>
                      <a:endParaRPr lang="fr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fr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fr-BE" sz="1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Settlement</a:t>
                      </a:r>
                      <a:endParaRPr lang="fr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1293</a:t>
                      </a:r>
                      <a:endParaRPr lang="fr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endParaRPr lang="fr-BE" sz="1000" b="1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fontAlgn="b"/>
                      <a:r>
                        <a:rPr lang="fr-BE" sz="1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BE" sz="10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8439</a:t>
                      </a:r>
                      <a:endParaRPr lang="fr-BE" sz="10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4" name="Picture 2" descr="AwAC (organisme) - Réseau IDée asbl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4944" y="4338157"/>
            <a:ext cx="938655" cy="23466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B28-E257-FF41-A925-FBF192F0F973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817" y="2147887"/>
            <a:ext cx="3143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69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witc to Space">
      <a:dk1>
        <a:srgbClr val="341980"/>
      </a:dk1>
      <a:lt1>
        <a:srgbClr val="FFFFFF"/>
      </a:lt1>
      <a:dk2>
        <a:srgbClr val="C3B22D"/>
      </a:dk2>
      <a:lt2>
        <a:srgbClr val="FFFFFF"/>
      </a:lt2>
      <a:accent1>
        <a:srgbClr val="34198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955</Words>
  <Application>Microsoft Office PowerPoint</Application>
  <PresentationFormat>Affichage à l'écran (16:9)</PresentationFormat>
  <Paragraphs>232</Paragraphs>
  <Slides>21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Eric</cp:lastModifiedBy>
  <cp:revision>63</cp:revision>
  <dcterms:created xsi:type="dcterms:W3CDTF">2020-04-14T14:12:26Z</dcterms:created>
  <dcterms:modified xsi:type="dcterms:W3CDTF">2020-10-12T16:12:13Z</dcterms:modified>
</cp:coreProperties>
</file>