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494" r:id="rId2"/>
    <p:sldMasterId id="2147484202" r:id="rId3"/>
    <p:sldMasterId id="214748366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5" r:id="rId7"/>
    <p:sldId id="263" r:id="rId8"/>
    <p:sldId id="262" r:id="rId9"/>
    <p:sldId id="264" r:id="rId10"/>
    <p:sldId id="266" r:id="rId11"/>
    <p:sldId id="261" r:id="rId12"/>
    <p:sldId id="269" r:id="rId13"/>
    <p:sldId id="268" r:id="rId14"/>
    <p:sldId id="267" r:id="rId15"/>
    <p:sldId id="270" r:id="rId16"/>
    <p:sldId id="259" r:id="rId17"/>
  </p:sldIdLst>
  <p:sldSz cx="12192000" cy="6858000"/>
  <p:notesSz cx="6805613" cy="99441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3" userDrawn="1">
          <p15:clr>
            <a:srgbClr val="A4A3A4"/>
          </p15:clr>
        </p15:guide>
        <p15:guide id="2" pos="6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 Riccio Beatrice" initials="DR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2A"/>
    <a:srgbClr val="E42216"/>
    <a:srgbClr val="000000"/>
    <a:srgbClr val="E4002B"/>
    <a:srgbClr val="5B6770"/>
    <a:srgbClr val="7B5229"/>
    <a:srgbClr val="C08040"/>
    <a:srgbClr val="EE7713"/>
    <a:srgbClr val="36968A"/>
    <a:srgbClr val="5C8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98" autoAdjust="0"/>
    <p:restoredTop sz="96353" autoAdjust="0"/>
  </p:normalViewPr>
  <p:slideViewPr>
    <p:cSldViewPr snapToObjects="1">
      <p:cViewPr>
        <p:scale>
          <a:sx n="100" d="100"/>
          <a:sy n="100" d="100"/>
        </p:scale>
        <p:origin x="1632" y="390"/>
      </p:cViewPr>
      <p:guideLst>
        <p:guide orient="horz" pos="3583"/>
        <p:guide pos="6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392" y="-10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6B416-8334-4297-B81B-4188A451A60C}" type="datetime1">
              <a:rPr lang="en-US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5232D3-7836-4B1E-A099-DEC880FF1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1A6F20-703F-4173-AD04-DAC64B8E4BF2}" type="datetime1">
              <a:rPr lang="it-IT"/>
              <a:pPr/>
              <a:t>12/10/2020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18E062-BBD6-4F08-BFFA-3263573559B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5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98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Hacking is the action of a single or group of people aiming at entering unauthorized into a system. </a:t>
            </a:r>
          </a:p>
          <a:p>
            <a:r>
              <a:rPr lang="en-GB" dirty="0"/>
              <a:t>What’s this system? It can be our smartphone, our computers, your TV, and nowadays even cars</a:t>
            </a:r>
          </a:p>
          <a:p>
            <a:endParaRPr lang="en-GB" dirty="0"/>
          </a:p>
          <a:p>
            <a:r>
              <a:rPr lang="en-GB" dirty="0"/>
              <a:t>But why would someone enter into a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16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several reasons: terrorism, stealing money, stealing data… or just having a bit of fun.</a:t>
            </a:r>
          </a:p>
          <a:p>
            <a:endParaRPr lang="en-GB" dirty="0"/>
          </a:p>
          <a:p>
            <a:r>
              <a:rPr lang="en-GB" dirty="0"/>
              <a:t>In all these cases your devices are accessible through the Internet. Internet security is born to protect these devices from hackers.</a:t>
            </a:r>
          </a:p>
          <a:p>
            <a:endParaRPr lang="en-GB" dirty="0"/>
          </a:p>
          <a:p>
            <a:r>
              <a:rPr lang="en-GB" dirty="0"/>
              <a:t>But what about satellites?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2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satellite is machine that flies over our heads, so first of all it is a system, and serving a specific purpose. It can carry a camera for taking pictures of the Earth or a transmitter for broadcasting. It uses communication with Earth and embarks a computer. This is used for monitoring the units, executing commands (e.g. configuration, power on) or for some degrees of autonomy. This is the problem.</a:t>
            </a:r>
          </a:p>
          <a:p>
            <a:r>
              <a:rPr lang="en-GB" dirty="0"/>
              <a:t>As we communicate with satellites through antennas, which can receive signals from everywhere, this is a strong vulnerability. Virtually anyone could access the on-board computer of a satellite if he has the right information.</a:t>
            </a:r>
          </a:p>
          <a:p>
            <a:r>
              <a:rPr lang="en-GB" dirty="0"/>
              <a:t>We have to ways to counteract: protecting the computer or protecting the access to the computer.</a:t>
            </a:r>
          </a:p>
          <a:p>
            <a:endParaRPr lang="en-GB" dirty="0"/>
          </a:p>
          <a:p>
            <a:r>
              <a:rPr lang="en-GB" dirty="0"/>
              <a:t>First of all: why would someone hack a satellite?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14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Nowadays satellites are used for many applications, and it’s impossible to count how many of them are dependent on satellites. </a:t>
            </a:r>
          </a:p>
          <a:p>
            <a:r>
              <a:rPr lang="en-GB" dirty="0"/>
              <a:t>We know the most common ones, satellite road navigation and satellite TVs. However, we could live if one of them doesn’t work for few hours. </a:t>
            </a:r>
          </a:p>
          <a:p>
            <a:r>
              <a:rPr lang="en-GB" dirty="0"/>
              <a:t>But let’s think about other applications:</a:t>
            </a:r>
          </a:p>
          <a:p>
            <a:r>
              <a:rPr lang="en-GB" dirty="0"/>
              <a:t>[…]</a:t>
            </a:r>
          </a:p>
          <a:p>
            <a:r>
              <a:rPr lang="en-GB" dirty="0"/>
              <a:t>Availability of satellite services can save lives.</a:t>
            </a:r>
          </a:p>
          <a:p>
            <a:endParaRPr lang="en-GB" dirty="0"/>
          </a:p>
          <a:p>
            <a:r>
              <a:rPr lang="en-GB" dirty="0"/>
              <a:t>Then, how… </a:t>
            </a:r>
            <a:r>
              <a:rPr lang="en-GB" dirty="0"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10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we do?</a:t>
            </a:r>
          </a:p>
          <a:p>
            <a:r>
              <a:rPr lang="en-GB" dirty="0"/>
              <a:t>It is like protecting the communication between two people talking to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2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Protect the signal</a:t>
            </a:r>
          </a:p>
          <a:p>
            <a:pPr marL="0" indent="0">
              <a:buNone/>
            </a:pPr>
            <a:r>
              <a:rPr lang="en-GB" dirty="0"/>
              <a:t>A satellite transmits and receive from/to an area which is the satellite footprint. Everyone, from that area (not only the designed antenna), can receive and transmit signals from/to the satellite.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56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14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</a:t>
            </a:r>
            <a:r>
              <a:rPr lang="en-GB" dirty="0" err="1"/>
              <a:t>Vitrociset</a:t>
            </a:r>
            <a:r>
              <a:rPr lang="en-GB" dirty="0"/>
              <a:t> Belgium, among other activities, we work for the design of secure RF systems, like in G2G, or attack simulation systems, as per </a:t>
            </a:r>
            <a:r>
              <a:rPr lang="en-GB" dirty="0" err="1"/>
              <a:t>CyTEF</a:t>
            </a:r>
            <a:r>
              <a:rPr lang="en-GB" dirty="0"/>
              <a:t>, ESA NAVISP project in collaboration with Royal Military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00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11307234" y="6064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8211" y="1844824"/>
            <a:ext cx="10561173" cy="576064"/>
          </a:xfrm>
          <a:prstGeom prst="rect">
            <a:avLst/>
          </a:prstGeom>
        </p:spPr>
        <p:txBody>
          <a:bodyPr vert="horz"/>
          <a:lstStyle>
            <a:lvl1pPr algn="l">
              <a:defRPr sz="2600" b="1">
                <a:solidFill>
                  <a:srgbClr val="5B6770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8211" y="5877272"/>
            <a:ext cx="3264363" cy="288033"/>
          </a:xfrm>
          <a:prstGeom prst="rect">
            <a:avLst/>
          </a:prstGeom>
        </p:spPr>
        <p:txBody>
          <a:bodyPr/>
          <a:lstStyle>
            <a:lvl1pPr>
              <a:buNone/>
              <a:defRPr sz="1600" b="0">
                <a:solidFill>
                  <a:srgbClr val="5B677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937572" y="1415580"/>
            <a:ext cx="5446011" cy="468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4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3pPr>
            <a:lvl4pPr marL="808037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07315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9" cy="50405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361360" y="1412777"/>
            <a:ext cx="5446011" cy="4680521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59" y="226297"/>
            <a:ext cx="11015229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5929656" y="2132856"/>
            <a:ext cx="5446931" cy="396272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4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400" baseline="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361362" y="2132857"/>
            <a:ext cx="5446009" cy="3960441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2"/>
          </p:nvPr>
        </p:nvSpPr>
        <p:spPr>
          <a:xfrm>
            <a:off x="361362" y="1613356"/>
            <a:ext cx="11015227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62" y="1279058"/>
            <a:ext cx="11015228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EA002A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361" y="764424"/>
            <a:ext cx="11015228" cy="50433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1359" y="226297"/>
            <a:ext cx="11014305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61360" y="2132857"/>
            <a:ext cx="11015228" cy="39604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61360" y="1613356"/>
            <a:ext cx="11015229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60" y="1279058"/>
            <a:ext cx="11015229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EA002A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1360" y="764424"/>
            <a:ext cx="11015225" cy="50433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1359" y="226297"/>
            <a:ext cx="11015229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61360" y="2132856"/>
            <a:ext cx="5446012" cy="39604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5" name="Segnaposto testo 3"/>
          <p:cNvSpPr>
            <a:spLocks noGrp="1"/>
          </p:cNvSpPr>
          <p:nvPr>
            <p:ph type="body" sz="half" idx="2"/>
          </p:nvPr>
        </p:nvSpPr>
        <p:spPr>
          <a:xfrm>
            <a:off x="361361" y="1614585"/>
            <a:ext cx="11015226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56720" indent="0">
              <a:buNone/>
              <a:defRPr sz="1200"/>
            </a:lvl2pPr>
            <a:lvl3pPr marL="913432" indent="0">
              <a:buNone/>
              <a:defRPr sz="1000"/>
            </a:lvl3pPr>
            <a:lvl4pPr marL="1370147" indent="0">
              <a:buNone/>
              <a:defRPr sz="900"/>
            </a:lvl4pPr>
            <a:lvl5pPr marL="1826862" indent="0">
              <a:buNone/>
              <a:defRPr sz="900"/>
            </a:lvl5pPr>
            <a:lvl6pPr marL="2283579" indent="0">
              <a:buNone/>
              <a:defRPr sz="900"/>
            </a:lvl6pPr>
            <a:lvl7pPr marL="2740294" indent="0">
              <a:buNone/>
              <a:defRPr sz="900"/>
            </a:lvl7pPr>
            <a:lvl8pPr marL="3197010" indent="0">
              <a:buNone/>
              <a:defRPr sz="900"/>
            </a:lvl8pPr>
            <a:lvl9pPr marL="36537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61" y="1279645"/>
            <a:ext cx="11015225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EA002A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/>
          </p:nvPr>
        </p:nvSpPr>
        <p:spPr>
          <a:xfrm>
            <a:off x="5929970" y="2132856"/>
            <a:ext cx="5446617" cy="39604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it-IT" sz="1200" kern="1200" noProof="0" dirty="0">
                <a:solidFill>
                  <a:srgbClr val="5B677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1361" y="764704"/>
            <a:ext cx="11015224" cy="5040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4198975" y="1772816"/>
            <a:ext cx="7177613" cy="432276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4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61360" y="1772856"/>
            <a:ext cx="3712827" cy="43204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61" y="1279645"/>
            <a:ext cx="11015228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7" cy="5040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61361" y="1772817"/>
            <a:ext cx="3574010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7"/>
          </p:nvPr>
        </p:nvSpPr>
        <p:spPr>
          <a:xfrm>
            <a:off x="4082129" y="1767632"/>
            <a:ext cx="3574010" cy="352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idx="18"/>
          </p:nvPr>
        </p:nvSpPr>
        <p:spPr>
          <a:xfrm>
            <a:off x="7802898" y="1767631"/>
            <a:ext cx="3574010" cy="352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61360" y="5445224"/>
            <a:ext cx="3574011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082498" y="5445224"/>
            <a:ext cx="3574011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7802897" y="5445224"/>
            <a:ext cx="3574011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61" y="1279645"/>
            <a:ext cx="11015226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7" cy="504056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/>
          </p:nvPr>
        </p:nvSpPr>
        <p:spPr>
          <a:xfrm>
            <a:off x="361361" y="1772817"/>
            <a:ext cx="357401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immagine 2"/>
          <p:cNvSpPr>
            <a:spLocks noGrp="1"/>
          </p:cNvSpPr>
          <p:nvPr>
            <p:ph type="pic" idx="19"/>
          </p:nvPr>
        </p:nvSpPr>
        <p:spPr>
          <a:xfrm>
            <a:off x="361361" y="4002284"/>
            <a:ext cx="357401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/>
          </p:nvPr>
        </p:nvSpPr>
        <p:spPr>
          <a:xfrm>
            <a:off x="4082129" y="1772817"/>
            <a:ext cx="357401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21"/>
          </p:nvPr>
        </p:nvSpPr>
        <p:spPr>
          <a:xfrm>
            <a:off x="4082129" y="4002284"/>
            <a:ext cx="357401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/>
          </p:nvPr>
        </p:nvSpPr>
        <p:spPr>
          <a:xfrm>
            <a:off x="7802898" y="1772817"/>
            <a:ext cx="357401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idx="23"/>
          </p:nvPr>
        </p:nvSpPr>
        <p:spPr>
          <a:xfrm>
            <a:off x="7802898" y="4002284"/>
            <a:ext cx="3574010" cy="20882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20" indent="0">
              <a:buNone/>
              <a:defRPr sz="2800"/>
            </a:lvl2pPr>
            <a:lvl3pPr marL="913432" indent="0">
              <a:buNone/>
              <a:defRPr sz="2400"/>
            </a:lvl3pPr>
            <a:lvl4pPr marL="1370147" indent="0">
              <a:buNone/>
              <a:defRPr sz="2000"/>
            </a:lvl4pPr>
            <a:lvl5pPr marL="1826862" indent="0">
              <a:buNone/>
              <a:defRPr sz="2000"/>
            </a:lvl5pPr>
            <a:lvl6pPr marL="2283579" indent="0">
              <a:buNone/>
              <a:defRPr sz="2000"/>
            </a:lvl6pPr>
            <a:lvl7pPr marL="2740294" indent="0">
              <a:buNone/>
              <a:defRPr sz="2000"/>
            </a:lvl7pPr>
            <a:lvl8pPr marL="3197010" indent="0">
              <a:buNone/>
              <a:defRPr sz="2000"/>
            </a:lvl8pPr>
            <a:lvl9pPr marL="365372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it-IT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61" y="1279645"/>
            <a:ext cx="11015226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7" cy="504056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414" y="1277757"/>
            <a:ext cx="11016008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16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7" cy="504056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"/>
            <a:ext cx="12195756" cy="6858204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318523" y="6500841"/>
            <a:ext cx="44333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5B6770"/>
                </a:solidFill>
              </a:rPr>
              <a:t>© 2019 Leonardo - </a:t>
            </a:r>
            <a:r>
              <a:rPr lang="it-IT" sz="700" kern="1200" dirty="0">
                <a:solidFill>
                  <a:srgbClr val="5B6770"/>
                </a:solidFill>
                <a:effectLst/>
                <a:latin typeface="Arial" pitchFamily="34" charset="0"/>
                <a:ea typeface="ＭＳ Ｐゴシック" pitchFamily="34" charset="-128"/>
                <a:cs typeface="+mn-cs"/>
              </a:rPr>
              <a:t>Società per azioni</a:t>
            </a:r>
            <a:endParaRPr lang="en-US" sz="700" dirty="0">
              <a:solidFill>
                <a:srgbClr val="5B677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8211" y="2780928"/>
            <a:ext cx="10561173" cy="576064"/>
          </a:xfrm>
          <a:prstGeom prst="rect">
            <a:avLst/>
          </a:prstGeom>
        </p:spPr>
        <p:txBody>
          <a:bodyPr vert="horz"/>
          <a:lstStyle>
            <a:lvl1pPr algn="l">
              <a:defRPr sz="26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4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 userDrawn="1"/>
        </p:nvGrpSpPr>
        <p:grpSpPr>
          <a:xfrm>
            <a:off x="11235267" y="372748"/>
            <a:ext cx="371204" cy="444121"/>
            <a:chOff x="5315343" y="2571671"/>
            <a:chExt cx="757943" cy="906828"/>
          </a:xfrm>
        </p:grpSpPr>
        <p:sp>
          <p:nvSpPr>
            <p:cNvPr id="5" name="Freeform 13"/>
            <p:cNvSpPr>
              <a:spLocks/>
            </p:cNvSpPr>
            <p:nvPr userDrawn="1"/>
          </p:nvSpPr>
          <p:spPr bwMode="auto">
            <a:xfrm>
              <a:off x="5589422" y="3058921"/>
              <a:ext cx="406041" cy="294381"/>
            </a:xfrm>
            <a:custGeom>
              <a:avLst/>
              <a:gdLst>
                <a:gd name="T0" fmla="*/ 67 w 69"/>
                <a:gd name="T1" fmla="*/ 32 h 49"/>
                <a:gd name="T2" fmla="*/ 0 w 69"/>
                <a:gd name="T3" fmla="*/ 0 h 49"/>
                <a:gd name="T4" fmla="*/ 52 w 69"/>
                <a:gd name="T5" fmla="*/ 47 h 49"/>
                <a:gd name="T6" fmla="*/ 53 w 69"/>
                <a:gd name="T7" fmla="*/ 48 h 49"/>
                <a:gd name="T8" fmla="*/ 54 w 69"/>
                <a:gd name="T9" fmla="*/ 48 h 49"/>
                <a:gd name="T10" fmla="*/ 54 w 69"/>
                <a:gd name="T11" fmla="*/ 48 h 49"/>
                <a:gd name="T12" fmla="*/ 56 w 69"/>
                <a:gd name="T13" fmla="*/ 49 h 49"/>
                <a:gd name="T14" fmla="*/ 56 w 69"/>
                <a:gd name="T15" fmla="*/ 49 h 49"/>
                <a:gd name="T16" fmla="*/ 58 w 69"/>
                <a:gd name="T17" fmla="*/ 48 h 49"/>
                <a:gd name="T18" fmla="*/ 68 w 69"/>
                <a:gd name="T19" fmla="*/ 36 h 49"/>
                <a:gd name="T20" fmla="*/ 69 w 69"/>
                <a:gd name="T21" fmla="*/ 33 h 49"/>
                <a:gd name="T22" fmla="*/ 67 w 69"/>
                <a:gd name="T23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9">
                  <a:moveTo>
                    <a:pt x="67" y="32"/>
                  </a:moveTo>
                  <a:cubicBezTo>
                    <a:pt x="21" y="19"/>
                    <a:pt x="0" y="0"/>
                    <a:pt x="0" y="0"/>
                  </a:cubicBezTo>
                  <a:cubicBezTo>
                    <a:pt x="0" y="0"/>
                    <a:pt x="20" y="34"/>
                    <a:pt x="52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8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8" y="33"/>
                    <a:pt x="68" y="32"/>
                    <a:pt x="67" y="32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" name="Freeform 14"/>
            <p:cNvSpPr>
              <a:spLocks/>
            </p:cNvSpPr>
            <p:nvPr userDrawn="1"/>
          </p:nvSpPr>
          <p:spPr bwMode="auto">
            <a:xfrm>
              <a:off x="5606339" y="2950643"/>
              <a:ext cx="466947" cy="118430"/>
            </a:xfrm>
            <a:custGeom>
              <a:avLst/>
              <a:gdLst>
                <a:gd name="T0" fmla="*/ 76 w 79"/>
                <a:gd name="T1" fmla="*/ 1 h 20"/>
                <a:gd name="T2" fmla="*/ 69 w 79"/>
                <a:gd name="T3" fmla="*/ 0 h 20"/>
                <a:gd name="T4" fmla="*/ 0 w 79"/>
                <a:gd name="T5" fmla="*/ 9 h 20"/>
                <a:gd name="T6" fmla="*/ 76 w 79"/>
                <a:gd name="T7" fmla="*/ 20 h 20"/>
                <a:gd name="T8" fmla="*/ 76 w 79"/>
                <a:gd name="T9" fmla="*/ 20 h 20"/>
                <a:gd name="T10" fmla="*/ 76 w 79"/>
                <a:gd name="T11" fmla="*/ 20 h 20"/>
                <a:gd name="T12" fmla="*/ 76 w 79"/>
                <a:gd name="T13" fmla="*/ 20 h 20"/>
                <a:gd name="T14" fmla="*/ 77 w 79"/>
                <a:gd name="T15" fmla="*/ 18 h 20"/>
                <a:gd name="T16" fmla="*/ 78 w 79"/>
                <a:gd name="T17" fmla="*/ 4 h 20"/>
                <a:gd name="T18" fmla="*/ 76 w 79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20">
                  <a:moveTo>
                    <a:pt x="76" y="1"/>
                  </a:moveTo>
                  <a:cubicBezTo>
                    <a:pt x="75" y="1"/>
                    <a:pt x="72" y="0"/>
                    <a:pt x="69" y="0"/>
                  </a:cubicBezTo>
                  <a:cubicBezTo>
                    <a:pt x="50" y="0"/>
                    <a:pt x="0" y="9"/>
                    <a:pt x="0" y="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19"/>
                    <a:pt x="77" y="19"/>
                    <a:pt x="77" y="18"/>
                  </a:cubicBezTo>
                  <a:cubicBezTo>
                    <a:pt x="77" y="16"/>
                    <a:pt x="78" y="8"/>
                    <a:pt x="78" y="4"/>
                  </a:cubicBezTo>
                  <a:cubicBezTo>
                    <a:pt x="79" y="3"/>
                    <a:pt x="77" y="1"/>
                    <a:pt x="76" y="1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Freeform 15"/>
            <p:cNvSpPr>
              <a:spLocks/>
            </p:cNvSpPr>
            <p:nvPr userDrawn="1"/>
          </p:nvSpPr>
          <p:spPr bwMode="auto">
            <a:xfrm>
              <a:off x="5606339" y="2656264"/>
              <a:ext cx="412808" cy="280846"/>
            </a:xfrm>
            <a:custGeom>
              <a:avLst/>
              <a:gdLst>
                <a:gd name="T0" fmla="*/ 0 w 70"/>
                <a:gd name="T1" fmla="*/ 47 h 47"/>
                <a:gd name="T2" fmla="*/ 68 w 70"/>
                <a:gd name="T3" fmla="*/ 17 h 47"/>
                <a:gd name="T4" fmla="*/ 70 w 70"/>
                <a:gd name="T5" fmla="*/ 16 h 47"/>
                <a:gd name="T6" fmla="*/ 70 w 70"/>
                <a:gd name="T7" fmla="*/ 13 h 47"/>
                <a:gd name="T8" fmla="*/ 61 w 70"/>
                <a:gd name="T9" fmla="*/ 1 h 47"/>
                <a:gd name="T10" fmla="*/ 58 w 70"/>
                <a:gd name="T11" fmla="*/ 0 h 47"/>
                <a:gd name="T12" fmla="*/ 58 w 70"/>
                <a:gd name="T13" fmla="*/ 0 h 47"/>
                <a:gd name="T14" fmla="*/ 58 w 70"/>
                <a:gd name="T15" fmla="*/ 0 h 47"/>
                <a:gd name="T16" fmla="*/ 58 w 70"/>
                <a:gd name="T17" fmla="*/ 0 h 47"/>
                <a:gd name="T18" fmla="*/ 55 w 70"/>
                <a:gd name="T19" fmla="*/ 1 h 47"/>
                <a:gd name="T20" fmla="*/ 0 w 7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7">
                  <a:moveTo>
                    <a:pt x="0" y="47"/>
                  </a:moveTo>
                  <a:cubicBezTo>
                    <a:pt x="24" y="25"/>
                    <a:pt x="64" y="18"/>
                    <a:pt x="68" y="17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0" y="15"/>
                    <a:pt x="70" y="14"/>
                    <a:pt x="70" y="13"/>
                  </a:cubicBezTo>
                  <a:cubicBezTo>
                    <a:pt x="68" y="11"/>
                    <a:pt x="63" y="3"/>
                    <a:pt x="61" y="1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26" y="12"/>
                    <a:pt x="8" y="36"/>
                    <a:pt x="0" y="4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auto">
            <a:xfrm>
              <a:off x="5521748" y="2571671"/>
              <a:ext cx="226707" cy="365437"/>
            </a:xfrm>
            <a:custGeom>
              <a:avLst/>
              <a:gdLst>
                <a:gd name="T0" fmla="*/ 2 w 38"/>
                <a:gd name="T1" fmla="*/ 61 h 61"/>
                <a:gd name="T2" fmla="*/ 4 w 38"/>
                <a:gd name="T3" fmla="*/ 50 h 61"/>
                <a:gd name="T4" fmla="*/ 37 w 38"/>
                <a:gd name="T5" fmla="*/ 4 h 61"/>
                <a:gd name="T6" fmla="*/ 37 w 38"/>
                <a:gd name="T7" fmla="*/ 1 h 61"/>
                <a:gd name="T8" fmla="*/ 35 w 38"/>
                <a:gd name="T9" fmla="*/ 0 h 61"/>
                <a:gd name="T10" fmla="*/ 20 w 38"/>
                <a:gd name="T11" fmla="*/ 1 h 61"/>
                <a:gd name="T12" fmla="*/ 18 w 38"/>
                <a:gd name="T13" fmla="*/ 2 h 61"/>
                <a:gd name="T14" fmla="*/ 18 w 38"/>
                <a:gd name="T15" fmla="*/ 2 h 61"/>
                <a:gd name="T16" fmla="*/ 15 w 38"/>
                <a:gd name="T17" fmla="*/ 5 h 61"/>
                <a:gd name="T18" fmla="*/ 13 w 38"/>
                <a:gd name="T19" fmla="*/ 8 h 61"/>
                <a:gd name="T20" fmla="*/ 13 w 38"/>
                <a:gd name="T21" fmla="*/ 9 h 61"/>
                <a:gd name="T22" fmla="*/ 12 w 38"/>
                <a:gd name="T23" fmla="*/ 11 h 61"/>
                <a:gd name="T24" fmla="*/ 2 w 38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1">
                  <a:moveTo>
                    <a:pt x="2" y="61"/>
                  </a:moveTo>
                  <a:cubicBezTo>
                    <a:pt x="2" y="58"/>
                    <a:pt x="4" y="52"/>
                    <a:pt x="4" y="50"/>
                  </a:cubicBezTo>
                  <a:cubicBezTo>
                    <a:pt x="12" y="27"/>
                    <a:pt x="30" y="10"/>
                    <a:pt x="37" y="4"/>
                  </a:cubicBezTo>
                  <a:cubicBezTo>
                    <a:pt x="37" y="3"/>
                    <a:pt x="38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17"/>
                    <a:pt x="0" y="36"/>
                    <a:pt x="2" y="61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Freeform 17"/>
            <p:cNvSpPr>
              <a:spLocks/>
            </p:cNvSpPr>
            <p:nvPr userDrawn="1"/>
          </p:nvSpPr>
          <p:spPr bwMode="auto">
            <a:xfrm>
              <a:off x="5376249" y="2727320"/>
              <a:ext cx="118430" cy="216555"/>
            </a:xfrm>
            <a:custGeom>
              <a:avLst/>
              <a:gdLst>
                <a:gd name="T0" fmla="*/ 20 w 20"/>
                <a:gd name="T1" fmla="*/ 36 h 36"/>
                <a:gd name="T2" fmla="*/ 11 w 20"/>
                <a:gd name="T3" fmla="*/ 4 h 36"/>
                <a:gd name="T4" fmla="*/ 11 w 20"/>
                <a:gd name="T5" fmla="*/ 2 h 36"/>
                <a:gd name="T6" fmla="*/ 9 w 20"/>
                <a:gd name="T7" fmla="*/ 0 h 36"/>
                <a:gd name="T8" fmla="*/ 6 w 20"/>
                <a:gd name="T9" fmla="*/ 1 h 36"/>
                <a:gd name="T10" fmla="*/ 0 w 20"/>
                <a:gd name="T11" fmla="*/ 14 h 36"/>
                <a:gd name="T12" fmla="*/ 0 w 20"/>
                <a:gd name="T13" fmla="*/ 16 h 36"/>
                <a:gd name="T14" fmla="*/ 20 w 2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cubicBezTo>
                    <a:pt x="20" y="36"/>
                    <a:pt x="12" y="22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6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4" y="25"/>
                    <a:pt x="20" y="36"/>
                    <a:pt x="20" y="3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Freeform 18"/>
            <p:cNvSpPr>
              <a:spLocks/>
            </p:cNvSpPr>
            <p:nvPr userDrawn="1"/>
          </p:nvSpPr>
          <p:spPr bwMode="auto">
            <a:xfrm>
              <a:off x="5362714" y="3058921"/>
              <a:ext cx="125197" cy="209788"/>
            </a:xfrm>
            <a:custGeom>
              <a:avLst/>
              <a:gdLst>
                <a:gd name="T0" fmla="*/ 0 w 21"/>
                <a:gd name="T1" fmla="*/ 17 h 35"/>
                <a:gd name="T2" fmla="*/ 0 w 21"/>
                <a:gd name="T3" fmla="*/ 19 h 35"/>
                <a:gd name="T4" fmla="*/ 3 w 21"/>
                <a:gd name="T5" fmla="*/ 33 h 35"/>
                <a:gd name="T6" fmla="*/ 6 w 21"/>
                <a:gd name="T7" fmla="*/ 35 h 35"/>
                <a:gd name="T8" fmla="*/ 8 w 21"/>
                <a:gd name="T9" fmla="*/ 31 h 35"/>
                <a:gd name="T10" fmla="*/ 21 w 21"/>
                <a:gd name="T11" fmla="*/ 0 h 35"/>
                <a:gd name="T12" fmla="*/ 0 w 21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5">
                  <a:moveTo>
                    <a:pt x="0" y="17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1" y="28"/>
                    <a:pt x="3" y="33"/>
                  </a:cubicBezTo>
                  <a:cubicBezTo>
                    <a:pt x="4" y="35"/>
                    <a:pt x="6" y="35"/>
                    <a:pt x="6" y="35"/>
                  </a:cubicBezTo>
                  <a:cubicBezTo>
                    <a:pt x="7" y="35"/>
                    <a:pt x="8" y="32"/>
                    <a:pt x="8" y="31"/>
                  </a:cubicBezTo>
                  <a:cubicBezTo>
                    <a:pt x="12" y="18"/>
                    <a:pt x="21" y="0"/>
                    <a:pt x="21" y="0"/>
                  </a:cubicBezTo>
                  <a:cubicBezTo>
                    <a:pt x="21" y="0"/>
                    <a:pt x="7" y="8"/>
                    <a:pt x="0" y="1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5504829" y="3069073"/>
              <a:ext cx="250392" cy="409426"/>
            </a:xfrm>
            <a:custGeom>
              <a:avLst/>
              <a:gdLst>
                <a:gd name="T0" fmla="*/ 36 w 42"/>
                <a:gd name="T1" fmla="*/ 56 h 68"/>
                <a:gd name="T2" fmla="*/ 35 w 42"/>
                <a:gd name="T3" fmla="*/ 55 h 68"/>
                <a:gd name="T4" fmla="*/ 35 w 42"/>
                <a:gd name="T5" fmla="*/ 55 h 68"/>
                <a:gd name="T6" fmla="*/ 5 w 42"/>
                <a:gd name="T7" fmla="*/ 0 h 68"/>
                <a:gd name="T8" fmla="*/ 22 w 42"/>
                <a:gd name="T9" fmla="*/ 67 h 68"/>
                <a:gd name="T10" fmla="*/ 23 w 42"/>
                <a:gd name="T11" fmla="*/ 68 h 68"/>
                <a:gd name="T12" fmla="*/ 23 w 42"/>
                <a:gd name="T13" fmla="*/ 68 h 68"/>
                <a:gd name="T14" fmla="*/ 23 w 42"/>
                <a:gd name="T15" fmla="*/ 68 h 68"/>
                <a:gd name="T16" fmla="*/ 40 w 42"/>
                <a:gd name="T17" fmla="*/ 65 h 68"/>
                <a:gd name="T18" fmla="*/ 41 w 42"/>
                <a:gd name="T19" fmla="*/ 65 h 68"/>
                <a:gd name="T20" fmla="*/ 42 w 42"/>
                <a:gd name="T21" fmla="*/ 64 h 68"/>
                <a:gd name="T22" fmla="*/ 41 w 42"/>
                <a:gd name="T23" fmla="*/ 61 h 68"/>
                <a:gd name="T24" fmla="*/ 36 w 42"/>
                <a:gd name="T25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8">
                  <a:moveTo>
                    <a:pt x="36" y="56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9" y="29"/>
                    <a:pt x="5" y="0"/>
                    <a:pt x="5" y="0"/>
                  </a:cubicBezTo>
                  <a:cubicBezTo>
                    <a:pt x="5" y="0"/>
                    <a:pt x="0" y="43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2" y="64"/>
                    <a:pt x="42" y="64"/>
                  </a:cubicBezTo>
                  <a:cubicBezTo>
                    <a:pt x="42" y="63"/>
                    <a:pt x="42" y="62"/>
                    <a:pt x="41" y="61"/>
                  </a:cubicBezTo>
                  <a:cubicBezTo>
                    <a:pt x="40" y="60"/>
                    <a:pt x="39" y="59"/>
                    <a:pt x="36" y="5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5315343" y="2943876"/>
              <a:ext cx="165801" cy="98128"/>
            </a:xfrm>
            <a:custGeom>
              <a:avLst/>
              <a:gdLst>
                <a:gd name="T0" fmla="*/ 28 w 28"/>
                <a:gd name="T1" fmla="*/ 9 h 16"/>
                <a:gd name="T2" fmla="*/ 20 w 28"/>
                <a:gd name="T3" fmla="*/ 7 h 16"/>
                <a:gd name="T4" fmla="*/ 7 w 28"/>
                <a:gd name="T5" fmla="*/ 2 h 16"/>
                <a:gd name="T6" fmla="*/ 6 w 28"/>
                <a:gd name="T7" fmla="*/ 1 h 16"/>
                <a:gd name="T8" fmla="*/ 3 w 28"/>
                <a:gd name="T9" fmla="*/ 0 h 16"/>
                <a:gd name="T10" fmla="*/ 3 w 28"/>
                <a:gd name="T11" fmla="*/ 0 h 16"/>
                <a:gd name="T12" fmla="*/ 2 w 28"/>
                <a:gd name="T13" fmla="*/ 2 h 16"/>
                <a:gd name="T14" fmla="*/ 0 w 28"/>
                <a:gd name="T15" fmla="*/ 14 h 16"/>
                <a:gd name="T16" fmla="*/ 2 w 28"/>
                <a:gd name="T17" fmla="*/ 16 h 16"/>
                <a:gd name="T18" fmla="*/ 2 w 28"/>
                <a:gd name="T19" fmla="*/ 16 h 16"/>
                <a:gd name="T20" fmla="*/ 3 w 28"/>
                <a:gd name="T21" fmla="*/ 16 h 16"/>
                <a:gd name="T22" fmla="*/ 21 w 28"/>
                <a:gd name="T23" fmla="*/ 11 h 16"/>
                <a:gd name="T24" fmla="*/ 28 w 28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9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8" y="7"/>
                    <a:pt x="10" y="5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1" y="4"/>
                    <a:pt x="0" y="12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5"/>
                    <a:pt x="16" y="12"/>
                    <a:pt x="21" y="11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7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90148" y="2663746"/>
            <a:ext cx="3455987" cy="2160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29" name="Segnaposto tes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90148" y="2389510"/>
            <a:ext cx="3455987" cy="288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50"/>
              </a:lnSpc>
              <a:buFontTx/>
              <a:buNone/>
              <a:defRPr sz="125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0" name="Segnaposto tes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148" y="2863922"/>
            <a:ext cx="3455987" cy="303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FontTx/>
              <a:buNone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name.surname@leonardocompany.com</a:t>
            </a:r>
            <a:endParaRPr lang="it-IT" dirty="0"/>
          </a:p>
        </p:txBody>
      </p:sp>
      <p:sp>
        <p:nvSpPr>
          <p:cNvPr id="31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90148" y="3801351"/>
            <a:ext cx="3455987" cy="2160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90148" y="3521713"/>
            <a:ext cx="3455987" cy="2936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50"/>
              </a:lnSpc>
              <a:buFontTx/>
              <a:buNone/>
              <a:defRPr sz="125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3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90148" y="4001526"/>
            <a:ext cx="3455987" cy="22119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34" name="Segnaposto testo 2"/>
          <p:cNvSpPr>
            <a:spLocks noGrp="1"/>
          </p:cNvSpPr>
          <p:nvPr>
            <p:ph type="body" sz="quarter" idx="17" hasCustomPrompt="1"/>
          </p:nvPr>
        </p:nvSpPr>
        <p:spPr>
          <a:xfrm>
            <a:off x="4954644" y="2654193"/>
            <a:ext cx="3455987" cy="2160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Job Title</a:t>
            </a:r>
          </a:p>
        </p:txBody>
      </p:sp>
      <p:sp>
        <p:nvSpPr>
          <p:cNvPr id="35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954644" y="2387131"/>
            <a:ext cx="3455987" cy="288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50"/>
              </a:lnSpc>
              <a:buFontTx/>
              <a:buNone/>
              <a:defRPr sz="125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36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954644" y="2854369"/>
            <a:ext cx="3455987" cy="22938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37" name="Segnaposto testo 2"/>
          <p:cNvSpPr>
            <a:spLocks noGrp="1"/>
          </p:cNvSpPr>
          <p:nvPr>
            <p:ph type="body" sz="quarter" idx="20" hasCustomPrompt="1"/>
          </p:nvPr>
        </p:nvSpPr>
        <p:spPr>
          <a:xfrm>
            <a:off x="4954644" y="3712538"/>
            <a:ext cx="3455987" cy="37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endParaRPr lang="it-IT" dirty="0"/>
          </a:p>
          <a:p>
            <a:pPr lvl="0"/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04976" y="1805497"/>
            <a:ext cx="11015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err="1">
                <a:solidFill>
                  <a:srgbClr val="5B6770"/>
                </a:solidFill>
              </a:rPr>
              <a:t>Contacts</a:t>
            </a:r>
            <a:endParaRPr lang="it-IT" sz="2600" b="1" dirty="0">
              <a:solidFill>
                <a:srgbClr val="5B6770"/>
              </a:solidFill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 userDrawn="1"/>
        </p:nvSpPr>
        <p:spPr bwMode="auto">
          <a:xfrm>
            <a:off x="407368" y="6008202"/>
            <a:ext cx="7301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1400" dirty="0">
                <a:solidFill>
                  <a:srgbClr val="5B6770"/>
                </a:solidFill>
              </a:rPr>
              <a:t>vitrociset.it</a:t>
            </a:r>
          </a:p>
        </p:txBody>
      </p:sp>
      <p:sp>
        <p:nvSpPr>
          <p:cNvPr id="44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490148" y="4240996"/>
            <a:ext cx="3455987" cy="2146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47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490148" y="4469596"/>
            <a:ext cx="3455987" cy="2146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name.surname@leonardocompany.com</a:t>
            </a:r>
          </a:p>
        </p:txBody>
      </p:sp>
      <p:sp>
        <p:nvSpPr>
          <p:cNvPr id="48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4954644" y="3095898"/>
            <a:ext cx="3455987" cy="2146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49" name="Segnaposto testo 2"/>
          <p:cNvSpPr>
            <a:spLocks noGrp="1"/>
          </p:cNvSpPr>
          <p:nvPr>
            <p:ph type="body" sz="quarter" idx="26" hasCustomPrompt="1"/>
          </p:nvPr>
        </p:nvSpPr>
        <p:spPr>
          <a:xfrm>
            <a:off x="4954644" y="3324498"/>
            <a:ext cx="3455987" cy="2146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name.surname@leonardocompany.com</a:t>
            </a:r>
          </a:p>
        </p:txBody>
      </p:sp>
      <p:sp>
        <p:nvSpPr>
          <p:cNvPr id="54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4644" y="4076205"/>
            <a:ext cx="3455987" cy="22938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T +39 06 1234.567</a:t>
            </a:r>
          </a:p>
        </p:txBody>
      </p:sp>
      <p:sp>
        <p:nvSpPr>
          <p:cNvPr id="55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4644" y="4317734"/>
            <a:ext cx="3455987" cy="2146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 +39 000 1234.567</a:t>
            </a:r>
          </a:p>
        </p:txBody>
      </p:sp>
      <p:sp>
        <p:nvSpPr>
          <p:cNvPr id="56" name="Segnaposto testo 2"/>
          <p:cNvSpPr>
            <a:spLocks noGrp="1"/>
          </p:cNvSpPr>
          <p:nvPr>
            <p:ph type="body" sz="quarter" idx="29" hasCustomPrompt="1"/>
          </p:nvPr>
        </p:nvSpPr>
        <p:spPr>
          <a:xfrm>
            <a:off x="4954644" y="4546334"/>
            <a:ext cx="3455987" cy="21463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/>
              <a:t>name.surname@leonardocompany.com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80" y="5593317"/>
            <a:ext cx="2653524" cy="2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type="body" sz="quarter" idx="11" hasCustomPrompt="1"/>
          </p:nvPr>
        </p:nvSpPr>
        <p:spPr>
          <a:xfrm>
            <a:off x="690860" y="2532480"/>
            <a:ext cx="7368219" cy="457525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14308" indent="-214308">
              <a:lnSpc>
                <a:spcPts val="938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2" hasCustomPrompt="1"/>
          </p:nvPr>
        </p:nvSpPr>
        <p:spPr>
          <a:xfrm>
            <a:off x="690860" y="3020533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14308" indent="-214308">
              <a:lnSpc>
                <a:spcPts val="825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90860" y="3970986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14308" indent="-214308">
              <a:lnSpc>
                <a:spcPts val="825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690860" y="3482937"/>
            <a:ext cx="7368219" cy="457525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14308" indent="-214308">
              <a:lnSpc>
                <a:spcPts val="938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690860" y="4433396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14308" marR="0" indent="-214308" algn="l" defTabSz="342892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>
                <a:srgbClr val="EA002A"/>
              </a:buClr>
              <a:buSzTx/>
              <a:buFont typeface="Arial" panose="020B0604020202020204" pitchFamily="34" charset="0"/>
              <a:buChar char="&gt;"/>
              <a:tabLst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694324" y="1804700"/>
            <a:ext cx="736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5B6770"/>
                </a:solidFill>
              </a:rPr>
              <a:t>Summary</a:t>
            </a:r>
            <a:endParaRPr lang="it-IT" sz="2400" b="1" dirty="0">
              <a:solidFill>
                <a:srgbClr val="5B6770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690860" y="4896893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14308" indent="-214308">
              <a:lnSpc>
                <a:spcPts val="825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83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75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496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e 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o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6110" y="764704"/>
            <a:ext cx="10369153" cy="504056"/>
          </a:xfrm>
          <a:prstGeom prst="rect">
            <a:avLst/>
          </a:prstGeom>
        </p:spPr>
        <p:txBody>
          <a:bodyPr/>
          <a:lstStyle>
            <a:lvl1pPr algn="l">
              <a:defRPr sz="20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726110" y="1415580"/>
            <a:ext cx="10369153" cy="4680000"/>
          </a:xfrm>
          <a:prstGeom prst="rect">
            <a:avLst/>
          </a:prstGeom>
        </p:spPr>
        <p:txBody>
          <a:bodyPr/>
          <a:lstStyle>
            <a:lvl1pPr marL="198830" indent="-198830">
              <a:buClr>
                <a:srgbClr val="EA002A"/>
              </a:buClr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402421" indent="-204783">
              <a:buClr>
                <a:srgbClr val="5B6770"/>
              </a:buClr>
              <a:buFont typeface="Arial" panose="020B0604020202020204" pitchFamily="34" charset="0"/>
              <a:buChar char="-"/>
              <a:defRPr sz="1400">
                <a:solidFill>
                  <a:srgbClr val="5B6770"/>
                </a:solidFill>
                <a:latin typeface="Arial"/>
                <a:cs typeface="Arial"/>
              </a:defRPr>
            </a:lvl2pPr>
            <a:lvl3pPr marL="606014" indent="-203592"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3pPr>
            <a:lvl4pPr marL="804843" indent="-198830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35" indent="-203592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1494" y="6340099"/>
            <a:ext cx="6539105" cy="29176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7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6110" y="226297"/>
            <a:ext cx="10369153" cy="31765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8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32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 e 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9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0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2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607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607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5068" y="6452208"/>
            <a:ext cx="391937" cy="365125"/>
          </a:xfrm>
        </p:spPr>
        <p:txBody>
          <a:bodyPr/>
          <a:lstStyle>
            <a:lvl1pPr algn="ctr">
              <a:defRPr sz="812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30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749" y="2532474"/>
            <a:ext cx="7368219" cy="457525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85750" indent="-285750">
              <a:lnSpc>
                <a:spcPts val="1250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749" y="3020527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85750" indent="-285750">
              <a:lnSpc>
                <a:spcPts val="1100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749" y="3970985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85750" indent="-285750">
              <a:lnSpc>
                <a:spcPts val="1100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749" y="3482932"/>
            <a:ext cx="7368219" cy="457525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85750" indent="-285750">
              <a:lnSpc>
                <a:spcPts val="1250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504749" y="4433390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85750" marR="0" indent="-285750" algn="l" defTabSz="457200" rtl="0" eaLnBrk="0" fontAlgn="base" latinLnBrk="0" hangingPunct="0">
              <a:lnSpc>
                <a:spcPts val="1100"/>
              </a:lnSpc>
              <a:spcBef>
                <a:spcPct val="20000"/>
              </a:spcBef>
              <a:spcAft>
                <a:spcPct val="0"/>
              </a:spcAft>
              <a:buClr>
                <a:srgbClr val="EA002A"/>
              </a:buClr>
              <a:buSzTx/>
              <a:buFont typeface="Arial" panose="020B0604020202020204" pitchFamily="34" charset="0"/>
              <a:buChar char="&gt;"/>
              <a:tabLst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508211" y="1804699"/>
            <a:ext cx="7368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err="1">
                <a:solidFill>
                  <a:srgbClr val="5B6770"/>
                </a:solidFill>
              </a:rPr>
              <a:t>Summary</a:t>
            </a:r>
            <a:endParaRPr lang="it-IT" sz="2600" b="1" dirty="0">
              <a:solidFill>
                <a:srgbClr val="5B6770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504749" y="4896887"/>
            <a:ext cx="7368219" cy="431877"/>
          </a:xfrm>
          <a:prstGeom prst="rect">
            <a:avLst/>
          </a:prstGeom>
        </p:spPr>
        <p:txBody>
          <a:bodyPr wrap="square" tIns="144000" bIns="144000" anchor="ctr">
            <a:noAutofit/>
          </a:bodyPr>
          <a:lstStyle>
            <a:lvl1pPr marL="285750" indent="-285750">
              <a:lnSpc>
                <a:spcPts val="1100"/>
              </a:lnSpc>
              <a:buClr>
                <a:srgbClr val="EA002A"/>
              </a:buClr>
              <a:buFont typeface="Arial" panose="020B0604020202020204" pitchFamily="34" charset="0"/>
              <a:buChar char="&gt;"/>
              <a:defRPr sz="140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05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iriure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hendrerit</a:t>
            </a:r>
            <a:r>
              <a:rPr lang="it-IT" dirty="0"/>
              <a:t> in </a:t>
            </a:r>
            <a:r>
              <a:rPr lang="it-IT" dirty="0" err="1"/>
              <a:t>vulputate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molestie </a:t>
            </a:r>
            <a:r>
              <a:rPr lang="it-IT" dirty="0" err="1"/>
              <a:t>consequat</a:t>
            </a:r>
            <a:endParaRPr lang="it-IT" dirty="0"/>
          </a:p>
        </p:txBody>
      </p:sp>
      <p:sp>
        <p:nvSpPr>
          <p:cNvPr id="18" name="pg num"/>
          <p:cNvSpPr txBox="1">
            <a:spLocks noChangeArrowheads="1"/>
          </p:cNvSpPr>
          <p:nvPr userDrawn="1"/>
        </p:nvSpPr>
        <p:spPr bwMode="auto">
          <a:xfrm>
            <a:off x="11424592" y="6509297"/>
            <a:ext cx="38088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900">
                <a:solidFill>
                  <a:srgbClr val="5B6770"/>
                </a:solidFill>
              </a:rPr>
              <a:pPr algn="ctr"/>
              <a:t>‹#›</a:t>
            </a:fld>
            <a:endParaRPr lang="it-IT" sz="900" dirty="0">
              <a:solidFill>
                <a:srgbClr val="5B6770"/>
              </a:solidFill>
            </a:endParaRPr>
          </a:p>
        </p:txBody>
      </p:sp>
      <p:cxnSp>
        <p:nvCxnSpPr>
          <p:cNvPr id="19" name="Connettore diritto 18"/>
          <p:cNvCxnSpPr/>
          <p:nvPr userDrawn="1"/>
        </p:nvCxnSpPr>
        <p:spPr>
          <a:xfrm flipV="1">
            <a:off x="11352584" y="6602083"/>
            <a:ext cx="477107" cy="274203"/>
          </a:xfrm>
          <a:prstGeom prst="line">
            <a:avLst/>
          </a:prstGeom>
          <a:ln w="19050"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9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7" cy="504056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5B677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61360" y="1415580"/>
            <a:ext cx="11015227" cy="468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EA002A"/>
              </a:buClr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1pPr>
            <a:lvl2pPr marL="536575" indent="-273050">
              <a:buClr>
                <a:srgbClr val="5B6770"/>
              </a:buClr>
              <a:buFont typeface="Arial" panose="020B0604020202020204" pitchFamily="34" charset="0"/>
              <a:buChar char="-"/>
              <a:defRPr sz="1400">
                <a:solidFill>
                  <a:srgbClr val="5B6770"/>
                </a:solidFill>
                <a:latin typeface="Arial"/>
                <a:cs typeface="Arial"/>
              </a:defRPr>
            </a:lvl2pPr>
            <a:lvl3pPr marL="808038" indent="-271463">
              <a:buFont typeface="Arial" panose="020B0604020202020204" pitchFamily="34" charset="0"/>
              <a:buChar char="•"/>
              <a:defRPr sz="1400">
                <a:solidFill>
                  <a:srgbClr val="5B6770"/>
                </a:solidFill>
                <a:latin typeface="Arial"/>
                <a:cs typeface="Arial"/>
              </a:defRPr>
            </a:lvl3pPr>
            <a:lvl4pPr marL="1073150" indent="-265113">
              <a:defRPr sz="1400">
                <a:solidFill>
                  <a:srgbClr val="5B6770"/>
                </a:solidFill>
                <a:latin typeface="Arial"/>
                <a:cs typeface="Arial"/>
              </a:defRPr>
            </a:lvl4pPr>
            <a:lvl5pPr marL="1344613" indent="-271463">
              <a:defRPr sz="140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Thirth</a:t>
            </a:r>
            <a:r>
              <a:rPr lang="en-US" noProof="0" dirty="0"/>
              <a:t>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900" b="0">
                <a:solidFill>
                  <a:srgbClr val="5B677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4400" smtClean="0">
                <a:latin typeface="Calibri" pitchFamily="34" charset="0"/>
              </a:defRPr>
            </a:lvl2pPr>
            <a:lvl3pPr>
              <a:defRPr lang="en-US" sz="4400" smtClean="0">
                <a:latin typeface="Calibri" pitchFamily="34" charset="0"/>
              </a:defRPr>
            </a:lvl3pPr>
            <a:lvl4pPr>
              <a:defRPr lang="en-US" sz="4400" smtClean="0">
                <a:latin typeface="Calibri" pitchFamily="34" charset="0"/>
              </a:defRPr>
            </a:lvl4pPr>
            <a:lvl5pPr>
              <a:defRPr lang="it-IT" sz="4400">
                <a:latin typeface="Calibri" pitchFamily="34" charset="0"/>
              </a:defRPr>
            </a:lvl5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7"/>
            <a:ext cx="12192000" cy="6856092"/>
          </a:xfrm>
          <a:prstGeom prst="rect">
            <a:avLst/>
          </a:prstGeom>
        </p:spPr>
      </p:pic>
      <p:sp>
        <p:nvSpPr>
          <p:cNvPr id="4" name="Rettangolo 3"/>
          <p:cNvSpPr/>
          <p:nvPr userDrawn="1"/>
        </p:nvSpPr>
        <p:spPr>
          <a:xfrm>
            <a:off x="623394" y="5715457"/>
            <a:ext cx="198000" cy="43200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4" y="553735"/>
            <a:ext cx="2448270" cy="440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96" r:id="rId2"/>
    <p:sldLayoutId id="2147484497" r:id="rId3"/>
    <p:sldLayoutId id="2147484498" r:id="rId4"/>
    <p:sldLayoutId id="2147484500" r:id="rId5"/>
    <p:sldLayoutId id="2147484501" r:id="rId6"/>
    <p:sldLayoutId id="2147484502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6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318523" y="6500841"/>
            <a:ext cx="44333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5B6770"/>
                </a:solidFill>
              </a:rPr>
              <a:t>© 2019 Leonardo - </a:t>
            </a:r>
            <a:r>
              <a:rPr lang="it-IT" sz="700" kern="1200" dirty="0">
                <a:solidFill>
                  <a:srgbClr val="5B6770"/>
                </a:solidFill>
                <a:effectLst/>
                <a:latin typeface="Arial" pitchFamily="34" charset="0"/>
                <a:ea typeface="ＭＳ Ｐゴシック" pitchFamily="34" charset="-128"/>
                <a:cs typeface="+mn-cs"/>
              </a:rPr>
              <a:t>Società per azioni</a:t>
            </a:r>
            <a:endParaRPr lang="en-US" sz="700" dirty="0">
              <a:solidFill>
                <a:srgbClr val="5B6770"/>
              </a:solidFill>
            </a:endParaRPr>
          </a:p>
        </p:txBody>
      </p:sp>
      <p:grpSp>
        <p:nvGrpSpPr>
          <p:cNvPr id="19" name="Gruppo 18"/>
          <p:cNvGrpSpPr/>
          <p:nvPr userDrawn="1"/>
        </p:nvGrpSpPr>
        <p:grpSpPr>
          <a:xfrm>
            <a:off x="11235267" y="372748"/>
            <a:ext cx="371204" cy="444121"/>
            <a:chOff x="5315343" y="2571671"/>
            <a:chExt cx="757943" cy="906828"/>
          </a:xfrm>
        </p:grpSpPr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589422" y="3058921"/>
              <a:ext cx="406041" cy="294381"/>
            </a:xfrm>
            <a:custGeom>
              <a:avLst/>
              <a:gdLst>
                <a:gd name="T0" fmla="*/ 67 w 69"/>
                <a:gd name="T1" fmla="*/ 32 h 49"/>
                <a:gd name="T2" fmla="*/ 0 w 69"/>
                <a:gd name="T3" fmla="*/ 0 h 49"/>
                <a:gd name="T4" fmla="*/ 52 w 69"/>
                <a:gd name="T5" fmla="*/ 47 h 49"/>
                <a:gd name="T6" fmla="*/ 53 w 69"/>
                <a:gd name="T7" fmla="*/ 48 h 49"/>
                <a:gd name="T8" fmla="*/ 54 w 69"/>
                <a:gd name="T9" fmla="*/ 48 h 49"/>
                <a:gd name="T10" fmla="*/ 54 w 69"/>
                <a:gd name="T11" fmla="*/ 48 h 49"/>
                <a:gd name="T12" fmla="*/ 56 w 69"/>
                <a:gd name="T13" fmla="*/ 49 h 49"/>
                <a:gd name="T14" fmla="*/ 56 w 69"/>
                <a:gd name="T15" fmla="*/ 49 h 49"/>
                <a:gd name="T16" fmla="*/ 58 w 69"/>
                <a:gd name="T17" fmla="*/ 48 h 49"/>
                <a:gd name="T18" fmla="*/ 68 w 69"/>
                <a:gd name="T19" fmla="*/ 36 h 49"/>
                <a:gd name="T20" fmla="*/ 69 w 69"/>
                <a:gd name="T21" fmla="*/ 33 h 49"/>
                <a:gd name="T22" fmla="*/ 67 w 69"/>
                <a:gd name="T23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9">
                  <a:moveTo>
                    <a:pt x="67" y="32"/>
                  </a:moveTo>
                  <a:cubicBezTo>
                    <a:pt x="21" y="19"/>
                    <a:pt x="0" y="0"/>
                    <a:pt x="0" y="0"/>
                  </a:cubicBezTo>
                  <a:cubicBezTo>
                    <a:pt x="0" y="0"/>
                    <a:pt x="20" y="34"/>
                    <a:pt x="52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8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8" y="33"/>
                    <a:pt x="68" y="32"/>
                    <a:pt x="67" y="32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606339" y="2950643"/>
              <a:ext cx="466947" cy="118430"/>
            </a:xfrm>
            <a:custGeom>
              <a:avLst/>
              <a:gdLst>
                <a:gd name="T0" fmla="*/ 76 w 79"/>
                <a:gd name="T1" fmla="*/ 1 h 20"/>
                <a:gd name="T2" fmla="*/ 69 w 79"/>
                <a:gd name="T3" fmla="*/ 0 h 20"/>
                <a:gd name="T4" fmla="*/ 0 w 79"/>
                <a:gd name="T5" fmla="*/ 9 h 20"/>
                <a:gd name="T6" fmla="*/ 76 w 79"/>
                <a:gd name="T7" fmla="*/ 20 h 20"/>
                <a:gd name="T8" fmla="*/ 76 w 79"/>
                <a:gd name="T9" fmla="*/ 20 h 20"/>
                <a:gd name="T10" fmla="*/ 76 w 79"/>
                <a:gd name="T11" fmla="*/ 20 h 20"/>
                <a:gd name="T12" fmla="*/ 76 w 79"/>
                <a:gd name="T13" fmla="*/ 20 h 20"/>
                <a:gd name="T14" fmla="*/ 77 w 79"/>
                <a:gd name="T15" fmla="*/ 18 h 20"/>
                <a:gd name="T16" fmla="*/ 78 w 79"/>
                <a:gd name="T17" fmla="*/ 4 h 20"/>
                <a:gd name="T18" fmla="*/ 76 w 79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20">
                  <a:moveTo>
                    <a:pt x="76" y="1"/>
                  </a:moveTo>
                  <a:cubicBezTo>
                    <a:pt x="75" y="1"/>
                    <a:pt x="72" y="0"/>
                    <a:pt x="69" y="0"/>
                  </a:cubicBezTo>
                  <a:cubicBezTo>
                    <a:pt x="50" y="0"/>
                    <a:pt x="0" y="9"/>
                    <a:pt x="0" y="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19"/>
                    <a:pt x="77" y="19"/>
                    <a:pt x="77" y="18"/>
                  </a:cubicBezTo>
                  <a:cubicBezTo>
                    <a:pt x="77" y="16"/>
                    <a:pt x="78" y="8"/>
                    <a:pt x="78" y="4"/>
                  </a:cubicBezTo>
                  <a:cubicBezTo>
                    <a:pt x="79" y="3"/>
                    <a:pt x="77" y="1"/>
                    <a:pt x="76" y="1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5606339" y="2656264"/>
              <a:ext cx="412808" cy="280846"/>
            </a:xfrm>
            <a:custGeom>
              <a:avLst/>
              <a:gdLst>
                <a:gd name="T0" fmla="*/ 0 w 70"/>
                <a:gd name="T1" fmla="*/ 47 h 47"/>
                <a:gd name="T2" fmla="*/ 68 w 70"/>
                <a:gd name="T3" fmla="*/ 17 h 47"/>
                <a:gd name="T4" fmla="*/ 70 w 70"/>
                <a:gd name="T5" fmla="*/ 16 h 47"/>
                <a:gd name="T6" fmla="*/ 70 w 70"/>
                <a:gd name="T7" fmla="*/ 13 h 47"/>
                <a:gd name="T8" fmla="*/ 61 w 70"/>
                <a:gd name="T9" fmla="*/ 1 h 47"/>
                <a:gd name="T10" fmla="*/ 58 w 70"/>
                <a:gd name="T11" fmla="*/ 0 h 47"/>
                <a:gd name="T12" fmla="*/ 58 w 70"/>
                <a:gd name="T13" fmla="*/ 0 h 47"/>
                <a:gd name="T14" fmla="*/ 58 w 70"/>
                <a:gd name="T15" fmla="*/ 0 h 47"/>
                <a:gd name="T16" fmla="*/ 58 w 70"/>
                <a:gd name="T17" fmla="*/ 0 h 47"/>
                <a:gd name="T18" fmla="*/ 55 w 70"/>
                <a:gd name="T19" fmla="*/ 1 h 47"/>
                <a:gd name="T20" fmla="*/ 0 w 7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7">
                  <a:moveTo>
                    <a:pt x="0" y="47"/>
                  </a:moveTo>
                  <a:cubicBezTo>
                    <a:pt x="24" y="25"/>
                    <a:pt x="64" y="18"/>
                    <a:pt x="68" y="17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0" y="15"/>
                    <a:pt x="70" y="14"/>
                    <a:pt x="70" y="13"/>
                  </a:cubicBezTo>
                  <a:cubicBezTo>
                    <a:pt x="68" y="11"/>
                    <a:pt x="63" y="3"/>
                    <a:pt x="61" y="1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26" y="12"/>
                    <a:pt x="8" y="36"/>
                    <a:pt x="0" y="4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5521748" y="2571671"/>
              <a:ext cx="226707" cy="365437"/>
            </a:xfrm>
            <a:custGeom>
              <a:avLst/>
              <a:gdLst>
                <a:gd name="T0" fmla="*/ 2 w 38"/>
                <a:gd name="T1" fmla="*/ 61 h 61"/>
                <a:gd name="T2" fmla="*/ 4 w 38"/>
                <a:gd name="T3" fmla="*/ 50 h 61"/>
                <a:gd name="T4" fmla="*/ 37 w 38"/>
                <a:gd name="T5" fmla="*/ 4 h 61"/>
                <a:gd name="T6" fmla="*/ 37 w 38"/>
                <a:gd name="T7" fmla="*/ 1 h 61"/>
                <a:gd name="T8" fmla="*/ 35 w 38"/>
                <a:gd name="T9" fmla="*/ 0 h 61"/>
                <a:gd name="T10" fmla="*/ 20 w 38"/>
                <a:gd name="T11" fmla="*/ 1 h 61"/>
                <a:gd name="T12" fmla="*/ 18 w 38"/>
                <a:gd name="T13" fmla="*/ 2 h 61"/>
                <a:gd name="T14" fmla="*/ 18 w 38"/>
                <a:gd name="T15" fmla="*/ 2 h 61"/>
                <a:gd name="T16" fmla="*/ 15 w 38"/>
                <a:gd name="T17" fmla="*/ 5 h 61"/>
                <a:gd name="T18" fmla="*/ 13 w 38"/>
                <a:gd name="T19" fmla="*/ 8 h 61"/>
                <a:gd name="T20" fmla="*/ 13 w 38"/>
                <a:gd name="T21" fmla="*/ 9 h 61"/>
                <a:gd name="T22" fmla="*/ 12 w 38"/>
                <a:gd name="T23" fmla="*/ 11 h 61"/>
                <a:gd name="T24" fmla="*/ 2 w 38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1">
                  <a:moveTo>
                    <a:pt x="2" y="61"/>
                  </a:moveTo>
                  <a:cubicBezTo>
                    <a:pt x="2" y="58"/>
                    <a:pt x="4" y="52"/>
                    <a:pt x="4" y="50"/>
                  </a:cubicBezTo>
                  <a:cubicBezTo>
                    <a:pt x="12" y="27"/>
                    <a:pt x="30" y="10"/>
                    <a:pt x="37" y="4"/>
                  </a:cubicBezTo>
                  <a:cubicBezTo>
                    <a:pt x="37" y="3"/>
                    <a:pt x="38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17"/>
                    <a:pt x="0" y="36"/>
                    <a:pt x="2" y="61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5376249" y="2727320"/>
              <a:ext cx="118430" cy="216555"/>
            </a:xfrm>
            <a:custGeom>
              <a:avLst/>
              <a:gdLst>
                <a:gd name="T0" fmla="*/ 20 w 20"/>
                <a:gd name="T1" fmla="*/ 36 h 36"/>
                <a:gd name="T2" fmla="*/ 11 w 20"/>
                <a:gd name="T3" fmla="*/ 4 h 36"/>
                <a:gd name="T4" fmla="*/ 11 w 20"/>
                <a:gd name="T5" fmla="*/ 2 h 36"/>
                <a:gd name="T6" fmla="*/ 9 w 20"/>
                <a:gd name="T7" fmla="*/ 0 h 36"/>
                <a:gd name="T8" fmla="*/ 6 w 20"/>
                <a:gd name="T9" fmla="*/ 1 h 36"/>
                <a:gd name="T10" fmla="*/ 0 w 20"/>
                <a:gd name="T11" fmla="*/ 14 h 36"/>
                <a:gd name="T12" fmla="*/ 0 w 20"/>
                <a:gd name="T13" fmla="*/ 16 h 36"/>
                <a:gd name="T14" fmla="*/ 20 w 2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cubicBezTo>
                    <a:pt x="20" y="36"/>
                    <a:pt x="12" y="22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6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4" y="25"/>
                    <a:pt x="20" y="36"/>
                    <a:pt x="20" y="3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5362714" y="3058921"/>
              <a:ext cx="125197" cy="209788"/>
            </a:xfrm>
            <a:custGeom>
              <a:avLst/>
              <a:gdLst>
                <a:gd name="T0" fmla="*/ 0 w 21"/>
                <a:gd name="T1" fmla="*/ 17 h 35"/>
                <a:gd name="T2" fmla="*/ 0 w 21"/>
                <a:gd name="T3" fmla="*/ 19 h 35"/>
                <a:gd name="T4" fmla="*/ 3 w 21"/>
                <a:gd name="T5" fmla="*/ 33 h 35"/>
                <a:gd name="T6" fmla="*/ 6 w 21"/>
                <a:gd name="T7" fmla="*/ 35 h 35"/>
                <a:gd name="T8" fmla="*/ 8 w 21"/>
                <a:gd name="T9" fmla="*/ 31 h 35"/>
                <a:gd name="T10" fmla="*/ 21 w 21"/>
                <a:gd name="T11" fmla="*/ 0 h 35"/>
                <a:gd name="T12" fmla="*/ 0 w 21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5">
                  <a:moveTo>
                    <a:pt x="0" y="17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1" y="28"/>
                    <a:pt x="3" y="33"/>
                  </a:cubicBezTo>
                  <a:cubicBezTo>
                    <a:pt x="4" y="35"/>
                    <a:pt x="6" y="35"/>
                    <a:pt x="6" y="35"/>
                  </a:cubicBezTo>
                  <a:cubicBezTo>
                    <a:pt x="7" y="35"/>
                    <a:pt x="8" y="32"/>
                    <a:pt x="8" y="31"/>
                  </a:cubicBezTo>
                  <a:cubicBezTo>
                    <a:pt x="12" y="18"/>
                    <a:pt x="21" y="0"/>
                    <a:pt x="21" y="0"/>
                  </a:cubicBezTo>
                  <a:cubicBezTo>
                    <a:pt x="21" y="0"/>
                    <a:pt x="7" y="8"/>
                    <a:pt x="0" y="1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5504829" y="3069073"/>
              <a:ext cx="250392" cy="409426"/>
            </a:xfrm>
            <a:custGeom>
              <a:avLst/>
              <a:gdLst>
                <a:gd name="T0" fmla="*/ 36 w 42"/>
                <a:gd name="T1" fmla="*/ 56 h 68"/>
                <a:gd name="T2" fmla="*/ 35 w 42"/>
                <a:gd name="T3" fmla="*/ 55 h 68"/>
                <a:gd name="T4" fmla="*/ 35 w 42"/>
                <a:gd name="T5" fmla="*/ 55 h 68"/>
                <a:gd name="T6" fmla="*/ 5 w 42"/>
                <a:gd name="T7" fmla="*/ 0 h 68"/>
                <a:gd name="T8" fmla="*/ 22 w 42"/>
                <a:gd name="T9" fmla="*/ 67 h 68"/>
                <a:gd name="T10" fmla="*/ 23 w 42"/>
                <a:gd name="T11" fmla="*/ 68 h 68"/>
                <a:gd name="T12" fmla="*/ 23 w 42"/>
                <a:gd name="T13" fmla="*/ 68 h 68"/>
                <a:gd name="T14" fmla="*/ 23 w 42"/>
                <a:gd name="T15" fmla="*/ 68 h 68"/>
                <a:gd name="T16" fmla="*/ 40 w 42"/>
                <a:gd name="T17" fmla="*/ 65 h 68"/>
                <a:gd name="T18" fmla="*/ 41 w 42"/>
                <a:gd name="T19" fmla="*/ 65 h 68"/>
                <a:gd name="T20" fmla="*/ 42 w 42"/>
                <a:gd name="T21" fmla="*/ 64 h 68"/>
                <a:gd name="T22" fmla="*/ 41 w 42"/>
                <a:gd name="T23" fmla="*/ 61 h 68"/>
                <a:gd name="T24" fmla="*/ 36 w 42"/>
                <a:gd name="T25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8">
                  <a:moveTo>
                    <a:pt x="36" y="56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9" y="29"/>
                    <a:pt x="5" y="0"/>
                    <a:pt x="5" y="0"/>
                  </a:cubicBezTo>
                  <a:cubicBezTo>
                    <a:pt x="5" y="0"/>
                    <a:pt x="0" y="43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2" y="64"/>
                    <a:pt x="42" y="64"/>
                  </a:cubicBezTo>
                  <a:cubicBezTo>
                    <a:pt x="42" y="63"/>
                    <a:pt x="42" y="62"/>
                    <a:pt x="41" y="61"/>
                  </a:cubicBezTo>
                  <a:cubicBezTo>
                    <a:pt x="40" y="60"/>
                    <a:pt x="39" y="59"/>
                    <a:pt x="36" y="5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5315343" y="2943876"/>
              <a:ext cx="165801" cy="98128"/>
            </a:xfrm>
            <a:custGeom>
              <a:avLst/>
              <a:gdLst>
                <a:gd name="T0" fmla="*/ 28 w 28"/>
                <a:gd name="T1" fmla="*/ 9 h 16"/>
                <a:gd name="T2" fmla="*/ 20 w 28"/>
                <a:gd name="T3" fmla="*/ 7 h 16"/>
                <a:gd name="T4" fmla="*/ 7 w 28"/>
                <a:gd name="T5" fmla="*/ 2 h 16"/>
                <a:gd name="T6" fmla="*/ 6 w 28"/>
                <a:gd name="T7" fmla="*/ 1 h 16"/>
                <a:gd name="T8" fmla="*/ 3 w 28"/>
                <a:gd name="T9" fmla="*/ 0 h 16"/>
                <a:gd name="T10" fmla="*/ 3 w 28"/>
                <a:gd name="T11" fmla="*/ 0 h 16"/>
                <a:gd name="T12" fmla="*/ 2 w 28"/>
                <a:gd name="T13" fmla="*/ 2 h 16"/>
                <a:gd name="T14" fmla="*/ 0 w 28"/>
                <a:gd name="T15" fmla="*/ 14 h 16"/>
                <a:gd name="T16" fmla="*/ 2 w 28"/>
                <a:gd name="T17" fmla="*/ 16 h 16"/>
                <a:gd name="T18" fmla="*/ 2 w 28"/>
                <a:gd name="T19" fmla="*/ 16 h 16"/>
                <a:gd name="T20" fmla="*/ 3 w 28"/>
                <a:gd name="T21" fmla="*/ 16 h 16"/>
                <a:gd name="T22" fmla="*/ 21 w 28"/>
                <a:gd name="T23" fmla="*/ 11 h 16"/>
                <a:gd name="T24" fmla="*/ 28 w 28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9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8" y="7"/>
                    <a:pt x="10" y="5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1" y="4"/>
                    <a:pt x="0" y="12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5"/>
                    <a:pt x="16" y="12"/>
                    <a:pt x="21" y="11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00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g num"/>
          <p:cNvSpPr txBox="1">
            <a:spLocks noChangeArrowheads="1"/>
          </p:cNvSpPr>
          <p:nvPr userDrawn="1"/>
        </p:nvSpPr>
        <p:spPr bwMode="auto">
          <a:xfrm>
            <a:off x="11424592" y="6509297"/>
            <a:ext cx="38088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900">
                <a:solidFill>
                  <a:srgbClr val="5B6770"/>
                </a:solidFill>
              </a:rPr>
              <a:pPr algn="ctr"/>
              <a:t>‹#›</a:t>
            </a:fld>
            <a:endParaRPr lang="it-IT" sz="900" dirty="0">
              <a:solidFill>
                <a:srgbClr val="5B6770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318523" y="6500841"/>
            <a:ext cx="44333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5B6770"/>
                </a:solidFill>
              </a:rPr>
              <a:t>© 2019 Leonardo - </a:t>
            </a:r>
            <a:r>
              <a:rPr lang="it-IT" sz="700" kern="1200" dirty="0">
                <a:solidFill>
                  <a:srgbClr val="5B6770"/>
                </a:solidFill>
                <a:effectLst/>
                <a:latin typeface="Arial" pitchFamily="34" charset="0"/>
                <a:ea typeface="ＭＳ Ｐゴシック" pitchFamily="34" charset="-128"/>
                <a:cs typeface="+mn-cs"/>
              </a:rPr>
              <a:t>Società per azioni</a:t>
            </a:r>
            <a:endParaRPr lang="en-US" sz="700" dirty="0">
              <a:solidFill>
                <a:srgbClr val="5B6770"/>
              </a:solidFill>
            </a:endParaRPr>
          </a:p>
        </p:txBody>
      </p:sp>
      <p:grpSp>
        <p:nvGrpSpPr>
          <p:cNvPr id="24" name="Gruppo 23"/>
          <p:cNvGrpSpPr/>
          <p:nvPr userDrawn="1"/>
        </p:nvGrpSpPr>
        <p:grpSpPr>
          <a:xfrm>
            <a:off x="11636620" y="182889"/>
            <a:ext cx="174624" cy="209367"/>
            <a:chOff x="1555751" y="1989138"/>
            <a:chExt cx="303212" cy="363538"/>
          </a:xfrm>
        </p:grpSpPr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666875" y="2185988"/>
              <a:ext cx="161925" cy="114300"/>
            </a:xfrm>
            <a:custGeom>
              <a:avLst/>
              <a:gdLst>
                <a:gd name="T0" fmla="*/ 37 w 38"/>
                <a:gd name="T1" fmla="*/ 17 h 26"/>
                <a:gd name="T2" fmla="*/ 0 w 38"/>
                <a:gd name="T3" fmla="*/ 0 h 26"/>
                <a:gd name="T4" fmla="*/ 28 w 38"/>
                <a:gd name="T5" fmla="*/ 25 h 26"/>
                <a:gd name="T6" fmla="*/ 29 w 38"/>
                <a:gd name="T7" fmla="*/ 26 h 26"/>
                <a:gd name="T8" fmla="*/ 29 w 38"/>
                <a:gd name="T9" fmla="*/ 26 h 26"/>
                <a:gd name="T10" fmla="*/ 29 w 38"/>
                <a:gd name="T11" fmla="*/ 26 h 26"/>
                <a:gd name="T12" fmla="*/ 30 w 38"/>
                <a:gd name="T13" fmla="*/ 26 h 26"/>
                <a:gd name="T14" fmla="*/ 31 w 38"/>
                <a:gd name="T15" fmla="*/ 26 h 26"/>
                <a:gd name="T16" fmla="*/ 32 w 38"/>
                <a:gd name="T17" fmla="*/ 26 h 26"/>
                <a:gd name="T18" fmla="*/ 37 w 38"/>
                <a:gd name="T19" fmla="*/ 19 h 26"/>
                <a:gd name="T20" fmla="*/ 37 w 38"/>
                <a:gd name="T21" fmla="*/ 18 h 26"/>
                <a:gd name="T22" fmla="*/ 37 w 3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6">
                  <a:moveTo>
                    <a:pt x="37" y="17"/>
                  </a:moveTo>
                  <a:cubicBezTo>
                    <a:pt x="11" y="10"/>
                    <a:pt x="0" y="0"/>
                    <a:pt x="0" y="0"/>
                  </a:cubicBezTo>
                  <a:cubicBezTo>
                    <a:pt x="0" y="0"/>
                    <a:pt x="11" y="18"/>
                    <a:pt x="28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1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8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671638" y="2143126"/>
              <a:ext cx="187325" cy="47625"/>
            </a:xfrm>
            <a:custGeom>
              <a:avLst/>
              <a:gdLst>
                <a:gd name="T0" fmla="*/ 42 w 44"/>
                <a:gd name="T1" fmla="*/ 0 h 11"/>
                <a:gd name="T2" fmla="*/ 38 w 44"/>
                <a:gd name="T3" fmla="*/ 0 h 11"/>
                <a:gd name="T4" fmla="*/ 0 w 44"/>
                <a:gd name="T5" fmla="*/ 5 h 11"/>
                <a:gd name="T6" fmla="*/ 42 w 44"/>
                <a:gd name="T7" fmla="*/ 11 h 11"/>
                <a:gd name="T8" fmla="*/ 42 w 44"/>
                <a:gd name="T9" fmla="*/ 11 h 11"/>
                <a:gd name="T10" fmla="*/ 42 w 44"/>
                <a:gd name="T11" fmla="*/ 11 h 11"/>
                <a:gd name="T12" fmla="*/ 42 w 44"/>
                <a:gd name="T13" fmla="*/ 10 h 11"/>
                <a:gd name="T14" fmla="*/ 43 w 44"/>
                <a:gd name="T15" fmla="*/ 9 h 11"/>
                <a:gd name="T16" fmla="*/ 44 w 44"/>
                <a:gd name="T17" fmla="*/ 2 h 11"/>
                <a:gd name="T18" fmla="*/ 42 w 4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1">
                  <a:moveTo>
                    <a:pt x="42" y="0"/>
                  </a:moveTo>
                  <a:cubicBezTo>
                    <a:pt x="42" y="0"/>
                    <a:pt x="40" y="0"/>
                    <a:pt x="38" y="0"/>
                  </a:cubicBezTo>
                  <a:cubicBezTo>
                    <a:pt x="28" y="0"/>
                    <a:pt x="0" y="5"/>
                    <a:pt x="0" y="5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3" y="10"/>
                    <a:pt x="43" y="10"/>
                    <a:pt x="43" y="9"/>
                  </a:cubicBezTo>
                  <a:cubicBezTo>
                    <a:pt x="43" y="8"/>
                    <a:pt x="43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671638" y="2020888"/>
              <a:ext cx="165100" cy="112713"/>
            </a:xfrm>
            <a:custGeom>
              <a:avLst/>
              <a:gdLst>
                <a:gd name="T0" fmla="*/ 0 w 39"/>
                <a:gd name="T1" fmla="*/ 26 h 26"/>
                <a:gd name="T2" fmla="*/ 38 w 39"/>
                <a:gd name="T3" fmla="*/ 10 h 26"/>
                <a:gd name="T4" fmla="*/ 39 w 39"/>
                <a:gd name="T5" fmla="*/ 9 h 26"/>
                <a:gd name="T6" fmla="*/ 39 w 39"/>
                <a:gd name="T7" fmla="*/ 8 h 26"/>
                <a:gd name="T8" fmla="*/ 34 w 39"/>
                <a:gd name="T9" fmla="*/ 1 h 26"/>
                <a:gd name="T10" fmla="*/ 32 w 39"/>
                <a:gd name="T11" fmla="*/ 0 h 26"/>
                <a:gd name="T12" fmla="*/ 32 w 39"/>
                <a:gd name="T13" fmla="*/ 0 h 26"/>
                <a:gd name="T14" fmla="*/ 32 w 39"/>
                <a:gd name="T15" fmla="*/ 0 h 26"/>
                <a:gd name="T16" fmla="*/ 32 w 39"/>
                <a:gd name="T17" fmla="*/ 0 h 26"/>
                <a:gd name="T18" fmla="*/ 31 w 39"/>
                <a:gd name="T19" fmla="*/ 1 h 26"/>
                <a:gd name="T20" fmla="*/ 0 w 3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6">
                  <a:moveTo>
                    <a:pt x="0" y="26"/>
                  </a:moveTo>
                  <a:cubicBezTo>
                    <a:pt x="13" y="14"/>
                    <a:pt x="36" y="10"/>
                    <a:pt x="38" y="10"/>
                  </a:cubicBezTo>
                  <a:cubicBezTo>
                    <a:pt x="38" y="10"/>
                    <a:pt x="39" y="9"/>
                    <a:pt x="39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6"/>
                    <a:pt x="35" y="2"/>
                    <a:pt x="34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4" y="7"/>
                    <a:pt x="5" y="20"/>
                    <a:pt x="0" y="2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1641475" y="1989138"/>
              <a:ext cx="85725" cy="144463"/>
            </a:xfrm>
            <a:custGeom>
              <a:avLst/>
              <a:gdLst>
                <a:gd name="T0" fmla="*/ 1 w 20"/>
                <a:gd name="T1" fmla="*/ 33 h 33"/>
                <a:gd name="T2" fmla="*/ 2 w 20"/>
                <a:gd name="T3" fmla="*/ 27 h 33"/>
                <a:gd name="T4" fmla="*/ 20 w 20"/>
                <a:gd name="T5" fmla="*/ 2 h 33"/>
                <a:gd name="T6" fmla="*/ 20 w 20"/>
                <a:gd name="T7" fmla="*/ 0 h 33"/>
                <a:gd name="T8" fmla="*/ 19 w 20"/>
                <a:gd name="T9" fmla="*/ 0 h 33"/>
                <a:gd name="T10" fmla="*/ 11 w 20"/>
                <a:gd name="T11" fmla="*/ 0 h 33"/>
                <a:gd name="T12" fmla="*/ 10 w 20"/>
                <a:gd name="T13" fmla="*/ 0 h 33"/>
                <a:gd name="T14" fmla="*/ 9 w 20"/>
                <a:gd name="T15" fmla="*/ 1 h 33"/>
                <a:gd name="T16" fmla="*/ 8 w 20"/>
                <a:gd name="T17" fmla="*/ 3 h 33"/>
                <a:gd name="T18" fmla="*/ 7 w 20"/>
                <a:gd name="T19" fmla="*/ 4 h 33"/>
                <a:gd name="T20" fmla="*/ 7 w 20"/>
                <a:gd name="T21" fmla="*/ 4 h 33"/>
                <a:gd name="T22" fmla="*/ 6 w 20"/>
                <a:gd name="T23" fmla="*/ 5 h 33"/>
                <a:gd name="T24" fmla="*/ 1 w 20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3">
                  <a:moveTo>
                    <a:pt x="1" y="33"/>
                  </a:moveTo>
                  <a:cubicBezTo>
                    <a:pt x="1" y="32"/>
                    <a:pt x="2" y="28"/>
                    <a:pt x="2" y="27"/>
                  </a:cubicBezTo>
                  <a:cubicBezTo>
                    <a:pt x="6" y="15"/>
                    <a:pt x="16" y="5"/>
                    <a:pt x="20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9"/>
                    <a:pt x="0" y="20"/>
                    <a:pt x="1" y="33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1581150" y="2051051"/>
              <a:ext cx="47625" cy="87313"/>
            </a:xfrm>
            <a:custGeom>
              <a:avLst/>
              <a:gdLst>
                <a:gd name="T0" fmla="*/ 11 w 11"/>
                <a:gd name="T1" fmla="*/ 20 h 20"/>
                <a:gd name="T2" fmla="*/ 6 w 11"/>
                <a:gd name="T3" fmla="*/ 2 h 20"/>
                <a:gd name="T4" fmla="*/ 6 w 11"/>
                <a:gd name="T5" fmla="*/ 1 h 20"/>
                <a:gd name="T6" fmla="*/ 5 w 11"/>
                <a:gd name="T7" fmla="*/ 0 h 20"/>
                <a:gd name="T8" fmla="*/ 3 w 11"/>
                <a:gd name="T9" fmla="*/ 1 h 20"/>
                <a:gd name="T10" fmla="*/ 0 w 11"/>
                <a:gd name="T11" fmla="*/ 8 h 20"/>
                <a:gd name="T12" fmla="*/ 0 w 11"/>
                <a:gd name="T13" fmla="*/ 9 h 20"/>
                <a:gd name="T14" fmla="*/ 11 w 1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11" y="20"/>
                  </a:moveTo>
                  <a:cubicBezTo>
                    <a:pt x="11" y="20"/>
                    <a:pt x="6" y="1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2" y="3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2" y="14"/>
                    <a:pt x="11" y="20"/>
                    <a:pt x="11" y="20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1573213" y="2185988"/>
              <a:ext cx="50800" cy="84138"/>
            </a:xfrm>
            <a:custGeom>
              <a:avLst/>
              <a:gdLst>
                <a:gd name="T0" fmla="*/ 1 w 12"/>
                <a:gd name="T1" fmla="*/ 9 h 19"/>
                <a:gd name="T2" fmla="*/ 0 w 12"/>
                <a:gd name="T3" fmla="*/ 10 h 19"/>
                <a:gd name="T4" fmla="*/ 2 w 12"/>
                <a:gd name="T5" fmla="*/ 18 h 19"/>
                <a:gd name="T6" fmla="*/ 4 w 12"/>
                <a:gd name="T7" fmla="*/ 18 h 19"/>
                <a:gd name="T8" fmla="*/ 5 w 12"/>
                <a:gd name="T9" fmla="*/ 16 h 19"/>
                <a:gd name="T10" fmla="*/ 12 w 12"/>
                <a:gd name="T11" fmla="*/ 0 h 19"/>
                <a:gd name="T12" fmla="*/ 1 w 12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1" y="9"/>
                  </a:move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5"/>
                    <a:pt x="2" y="18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5" y="18"/>
                    <a:pt x="5" y="17"/>
                    <a:pt x="5" y="16"/>
                  </a:cubicBezTo>
                  <a:cubicBezTo>
                    <a:pt x="7" y="9"/>
                    <a:pt x="12" y="0"/>
                    <a:pt x="12" y="0"/>
                  </a:cubicBezTo>
                  <a:cubicBezTo>
                    <a:pt x="12" y="0"/>
                    <a:pt x="4" y="4"/>
                    <a:pt x="1" y="9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1633538" y="2185988"/>
              <a:ext cx="96837" cy="166688"/>
            </a:xfrm>
            <a:custGeom>
              <a:avLst/>
              <a:gdLst>
                <a:gd name="T0" fmla="*/ 20 w 23"/>
                <a:gd name="T1" fmla="*/ 32 h 38"/>
                <a:gd name="T2" fmla="*/ 19 w 23"/>
                <a:gd name="T3" fmla="*/ 31 h 38"/>
                <a:gd name="T4" fmla="*/ 19 w 23"/>
                <a:gd name="T5" fmla="*/ 31 h 38"/>
                <a:gd name="T6" fmla="*/ 3 w 23"/>
                <a:gd name="T7" fmla="*/ 0 h 38"/>
                <a:gd name="T8" fmla="*/ 12 w 23"/>
                <a:gd name="T9" fmla="*/ 38 h 38"/>
                <a:gd name="T10" fmla="*/ 12 w 23"/>
                <a:gd name="T11" fmla="*/ 38 h 38"/>
                <a:gd name="T12" fmla="*/ 12 w 23"/>
                <a:gd name="T13" fmla="*/ 38 h 38"/>
                <a:gd name="T14" fmla="*/ 13 w 23"/>
                <a:gd name="T15" fmla="*/ 38 h 38"/>
                <a:gd name="T16" fmla="*/ 22 w 23"/>
                <a:gd name="T17" fmla="*/ 36 h 38"/>
                <a:gd name="T18" fmla="*/ 22 w 23"/>
                <a:gd name="T19" fmla="*/ 36 h 38"/>
                <a:gd name="T20" fmla="*/ 23 w 23"/>
                <a:gd name="T21" fmla="*/ 36 h 38"/>
                <a:gd name="T22" fmla="*/ 23 w 23"/>
                <a:gd name="T23" fmla="*/ 34 h 38"/>
                <a:gd name="T24" fmla="*/ 20 w 23"/>
                <a:gd name="T2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20" y="32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5" y="16"/>
                    <a:pt x="3" y="0"/>
                    <a:pt x="3" y="0"/>
                  </a:cubicBezTo>
                  <a:cubicBezTo>
                    <a:pt x="3" y="0"/>
                    <a:pt x="0" y="24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4"/>
                  </a:cubicBezTo>
                  <a:cubicBezTo>
                    <a:pt x="22" y="34"/>
                    <a:pt x="21" y="33"/>
                    <a:pt x="20" y="32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555751" y="2138363"/>
              <a:ext cx="63500" cy="39688"/>
            </a:xfrm>
            <a:custGeom>
              <a:avLst/>
              <a:gdLst>
                <a:gd name="T0" fmla="*/ 15 w 15"/>
                <a:gd name="T1" fmla="*/ 5 h 9"/>
                <a:gd name="T2" fmla="*/ 11 w 15"/>
                <a:gd name="T3" fmla="*/ 4 h 9"/>
                <a:gd name="T4" fmla="*/ 4 w 15"/>
                <a:gd name="T5" fmla="*/ 1 h 9"/>
                <a:gd name="T6" fmla="*/ 3 w 15"/>
                <a:gd name="T7" fmla="*/ 0 h 9"/>
                <a:gd name="T8" fmla="*/ 2 w 15"/>
                <a:gd name="T9" fmla="*/ 0 h 9"/>
                <a:gd name="T10" fmla="*/ 2 w 15"/>
                <a:gd name="T11" fmla="*/ 0 h 9"/>
                <a:gd name="T12" fmla="*/ 1 w 15"/>
                <a:gd name="T13" fmla="*/ 1 h 9"/>
                <a:gd name="T14" fmla="*/ 0 w 15"/>
                <a:gd name="T15" fmla="*/ 8 h 9"/>
                <a:gd name="T16" fmla="*/ 1 w 15"/>
                <a:gd name="T17" fmla="*/ 8 h 9"/>
                <a:gd name="T18" fmla="*/ 1 w 15"/>
                <a:gd name="T19" fmla="*/ 9 h 9"/>
                <a:gd name="T20" fmla="*/ 2 w 15"/>
                <a:gd name="T21" fmla="*/ 9 h 9"/>
                <a:gd name="T22" fmla="*/ 12 w 15"/>
                <a:gd name="T23" fmla="*/ 6 h 9"/>
                <a:gd name="T24" fmla="*/ 15 w 15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">
                  <a:moveTo>
                    <a:pt x="15" y="5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6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8"/>
                    <a:pt x="9" y="7"/>
                    <a:pt x="12" y="6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cxnSp>
        <p:nvCxnSpPr>
          <p:cNvPr id="28" name="Connettore diritto 27"/>
          <p:cNvCxnSpPr/>
          <p:nvPr userDrawn="1"/>
        </p:nvCxnSpPr>
        <p:spPr>
          <a:xfrm>
            <a:off x="415052" y="419162"/>
            <a:ext cx="11396192" cy="0"/>
          </a:xfrm>
          <a:prstGeom prst="line">
            <a:avLst/>
          </a:prstGeom>
          <a:ln w="6350"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 userDrawn="1"/>
        </p:nvCxnSpPr>
        <p:spPr>
          <a:xfrm flipV="1">
            <a:off x="11352584" y="6602083"/>
            <a:ext cx="477107" cy="274203"/>
          </a:xfrm>
          <a:prstGeom prst="line">
            <a:avLst/>
          </a:prstGeom>
          <a:ln w="19050"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 userDrawn="1"/>
        </p:nvSpPr>
        <p:spPr>
          <a:xfrm>
            <a:off x="415052" y="425356"/>
            <a:ext cx="198000" cy="43200"/>
          </a:xfrm>
          <a:prstGeom prst="rect">
            <a:avLst/>
          </a:prstGeom>
          <a:solidFill>
            <a:srgbClr val="EA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41" r:id="rId9"/>
    <p:sldLayoutId id="2147484492" r:id="rId10"/>
    <p:sldLayoutId id="21474844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4"/>
            <a:ext cx="12193696" cy="6857046"/>
          </a:xfrm>
          <a:prstGeom prst="rect">
            <a:avLst/>
          </a:prstGeom>
        </p:spPr>
      </p:pic>
      <p:sp>
        <p:nvSpPr>
          <p:cNvPr id="8196" name="TextBox 10"/>
          <p:cNvSpPr txBox="1">
            <a:spLocks noChangeArrowheads="1"/>
          </p:cNvSpPr>
          <p:nvPr userDrawn="1"/>
        </p:nvSpPr>
        <p:spPr bwMode="auto">
          <a:xfrm>
            <a:off x="529580" y="2492896"/>
            <a:ext cx="730149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5B6770"/>
                </a:solidFill>
              </a:rPr>
              <a:t>THANK</a:t>
            </a:r>
            <a:r>
              <a:rPr lang="en-US" sz="2400" b="1" dirty="0">
                <a:solidFill>
                  <a:srgbClr val="5B6770"/>
                </a:solidFill>
              </a:rPr>
              <a:t> YOU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5B6770"/>
                </a:solidFill>
              </a:rPr>
              <a:t>FOR YOUR ATTENTION</a:t>
            </a:r>
            <a:endParaRPr lang="en-US" sz="2400" b="1" dirty="0">
              <a:solidFill>
                <a:srgbClr val="5B6770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 userDrawn="1"/>
        </p:nvSpPr>
        <p:spPr bwMode="auto">
          <a:xfrm>
            <a:off x="529580" y="3423101"/>
            <a:ext cx="7301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1400" dirty="0">
                <a:solidFill>
                  <a:srgbClr val="5B6770"/>
                </a:solidFill>
              </a:rPr>
              <a:t>Vitrocisetbelgium.com</a:t>
            </a:r>
          </a:p>
        </p:txBody>
      </p:sp>
      <p:grpSp>
        <p:nvGrpSpPr>
          <p:cNvPr id="29" name="Gruppo 28"/>
          <p:cNvGrpSpPr/>
          <p:nvPr userDrawn="1"/>
        </p:nvGrpSpPr>
        <p:grpSpPr>
          <a:xfrm>
            <a:off x="11235267" y="372748"/>
            <a:ext cx="371204" cy="444121"/>
            <a:chOff x="5315343" y="2571671"/>
            <a:chExt cx="757943" cy="906828"/>
          </a:xfrm>
        </p:grpSpPr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5589422" y="3058921"/>
              <a:ext cx="406041" cy="294381"/>
            </a:xfrm>
            <a:custGeom>
              <a:avLst/>
              <a:gdLst>
                <a:gd name="T0" fmla="*/ 67 w 69"/>
                <a:gd name="T1" fmla="*/ 32 h 49"/>
                <a:gd name="T2" fmla="*/ 0 w 69"/>
                <a:gd name="T3" fmla="*/ 0 h 49"/>
                <a:gd name="T4" fmla="*/ 52 w 69"/>
                <a:gd name="T5" fmla="*/ 47 h 49"/>
                <a:gd name="T6" fmla="*/ 53 w 69"/>
                <a:gd name="T7" fmla="*/ 48 h 49"/>
                <a:gd name="T8" fmla="*/ 54 w 69"/>
                <a:gd name="T9" fmla="*/ 48 h 49"/>
                <a:gd name="T10" fmla="*/ 54 w 69"/>
                <a:gd name="T11" fmla="*/ 48 h 49"/>
                <a:gd name="T12" fmla="*/ 56 w 69"/>
                <a:gd name="T13" fmla="*/ 49 h 49"/>
                <a:gd name="T14" fmla="*/ 56 w 69"/>
                <a:gd name="T15" fmla="*/ 49 h 49"/>
                <a:gd name="T16" fmla="*/ 58 w 69"/>
                <a:gd name="T17" fmla="*/ 48 h 49"/>
                <a:gd name="T18" fmla="*/ 68 w 69"/>
                <a:gd name="T19" fmla="*/ 36 h 49"/>
                <a:gd name="T20" fmla="*/ 69 w 69"/>
                <a:gd name="T21" fmla="*/ 33 h 49"/>
                <a:gd name="T22" fmla="*/ 67 w 69"/>
                <a:gd name="T23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9">
                  <a:moveTo>
                    <a:pt x="67" y="32"/>
                  </a:moveTo>
                  <a:cubicBezTo>
                    <a:pt x="21" y="19"/>
                    <a:pt x="0" y="0"/>
                    <a:pt x="0" y="0"/>
                  </a:cubicBezTo>
                  <a:cubicBezTo>
                    <a:pt x="0" y="0"/>
                    <a:pt x="20" y="34"/>
                    <a:pt x="52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8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7" y="49"/>
                    <a:pt x="58" y="48"/>
                    <a:pt x="58" y="4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8" y="33"/>
                    <a:pt x="68" y="32"/>
                    <a:pt x="67" y="32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5606339" y="2950643"/>
              <a:ext cx="466947" cy="118430"/>
            </a:xfrm>
            <a:custGeom>
              <a:avLst/>
              <a:gdLst>
                <a:gd name="T0" fmla="*/ 76 w 79"/>
                <a:gd name="T1" fmla="*/ 1 h 20"/>
                <a:gd name="T2" fmla="*/ 69 w 79"/>
                <a:gd name="T3" fmla="*/ 0 h 20"/>
                <a:gd name="T4" fmla="*/ 0 w 79"/>
                <a:gd name="T5" fmla="*/ 9 h 20"/>
                <a:gd name="T6" fmla="*/ 76 w 79"/>
                <a:gd name="T7" fmla="*/ 20 h 20"/>
                <a:gd name="T8" fmla="*/ 76 w 79"/>
                <a:gd name="T9" fmla="*/ 20 h 20"/>
                <a:gd name="T10" fmla="*/ 76 w 79"/>
                <a:gd name="T11" fmla="*/ 20 h 20"/>
                <a:gd name="T12" fmla="*/ 76 w 79"/>
                <a:gd name="T13" fmla="*/ 20 h 20"/>
                <a:gd name="T14" fmla="*/ 77 w 79"/>
                <a:gd name="T15" fmla="*/ 18 h 20"/>
                <a:gd name="T16" fmla="*/ 78 w 79"/>
                <a:gd name="T17" fmla="*/ 4 h 20"/>
                <a:gd name="T18" fmla="*/ 76 w 79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20">
                  <a:moveTo>
                    <a:pt x="76" y="1"/>
                  </a:moveTo>
                  <a:cubicBezTo>
                    <a:pt x="75" y="1"/>
                    <a:pt x="72" y="0"/>
                    <a:pt x="69" y="0"/>
                  </a:cubicBezTo>
                  <a:cubicBezTo>
                    <a:pt x="50" y="0"/>
                    <a:pt x="0" y="9"/>
                    <a:pt x="0" y="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19"/>
                    <a:pt x="77" y="19"/>
                    <a:pt x="77" y="18"/>
                  </a:cubicBezTo>
                  <a:cubicBezTo>
                    <a:pt x="77" y="16"/>
                    <a:pt x="78" y="8"/>
                    <a:pt x="78" y="4"/>
                  </a:cubicBezTo>
                  <a:cubicBezTo>
                    <a:pt x="79" y="3"/>
                    <a:pt x="77" y="1"/>
                    <a:pt x="76" y="1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5606339" y="2656264"/>
              <a:ext cx="412808" cy="280846"/>
            </a:xfrm>
            <a:custGeom>
              <a:avLst/>
              <a:gdLst>
                <a:gd name="T0" fmla="*/ 0 w 70"/>
                <a:gd name="T1" fmla="*/ 47 h 47"/>
                <a:gd name="T2" fmla="*/ 68 w 70"/>
                <a:gd name="T3" fmla="*/ 17 h 47"/>
                <a:gd name="T4" fmla="*/ 70 w 70"/>
                <a:gd name="T5" fmla="*/ 16 h 47"/>
                <a:gd name="T6" fmla="*/ 70 w 70"/>
                <a:gd name="T7" fmla="*/ 13 h 47"/>
                <a:gd name="T8" fmla="*/ 61 w 70"/>
                <a:gd name="T9" fmla="*/ 1 h 47"/>
                <a:gd name="T10" fmla="*/ 58 w 70"/>
                <a:gd name="T11" fmla="*/ 0 h 47"/>
                <a:gd name="T12" fmla="*/ 58 w 70"/>
                <a:gd name="T13" fmla="*/ 0 h 47"/>
                <a:gd name="T14" fmla="*/ 58 w 70"/>
                <a:gd name="T15" fmla="*/ 0 h 47"/>
                <a:gd name="T16" fmla="*/ 58 w 70"/>
                <a:gd name="T17" fmla="*/ 0 h 47"/>
                <a:gd name="T18" fmla="*/ 55 w 70"/>
                <a:gd name="T19" fmla="*/ 1 h 47"/>
                <a:gd name="T20" fmla="*/ 0 w 7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7">
                  <a:moveTo>
                    <a:pt x="0" y="47"/>
                  </a:moveTo>
                  <a:cubicBezTo>
                    <a:pt x="24" y="25"/>
                    <a:pt x="64" y="18"/>
                    <a:pt x="68" y="17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0" y="15"/>
                    <a:pt x="70" y="14"/>
                    <a:pt x="70" y="13"/>
                  </a:cubicBezTo>
                  <a:cubicBezTo>
                    <a:pt x="68" y="11"/>
                    <a:pt x="63" y="3"/>
                    <a:pt x="61" y="1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26" y="12"/>
                    <a:pt x="8" y="36"/>
                    <a:pt x="0" y="4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Freeform 16"/>
            <p:cNvSpPr>
              <a:spLocks/>
            </p:cNvSpPr>
            <p:nvPr userDrawn="1"/>
          </p:nvSpPr>
          <p:spPr bwMode="auto">
            <a:xfrm>
              <a:off x="5521748" y="2571671"/>
              <a:ext cx="226707" cy="365437"/>
            </a:xfrm>
            <a:custGeom>
              <a:avLst/>
              <a:gdLst>
                <a:gd name="T0" fmla="*/ 2 w 38"/>
                <a:gd name="T1" fmla="*/ 61 h 61"/>
                <a:gd name="T2" fmla="*/ 4 w 38"/>
                <a:gd name="T3" fmla="*/ 50 h 61"/>
                <a:gd name="T4" fmla="*/ 37 w 38"/>
                <a:gd name="T5" fmla="*/ 4 h 61"/>
                <a:gd name="T6" fmla="*/ 37 w 38"/>
                <a:gd name="T7" fmla="*/ 1 h 61"/>
                <a:gd name="T8" fmla="*/ 35 w 38"/>
                <a:gd name="T9" fmla="*/ 0 h 61"/>
                <a:gd name="T10" fmla="*/ 20 w 38"/>
                <a:gd name="T11" fmla="*/ 1 h 61"/>
                <a:gd name="T12" fmla="*/ 18 w 38"/>
                <a:gd name="T13" fmla="*/ 2 h 61"/>
                <a:gd name="T14" fmla="*/ 18 w 38"/>
                <a:gd name="T15" fmla="*/ 2 h 61"/>
                <a:gd name="T16" fmla="*/ 15 w 38"/>
                <a:gd name="T17" fmla="*/ 5 h 61"/>
                <a:gd name="T18" fmla="*/ 13 w 38"/>
                <a:gd name="T19" fmla="*/ 8 h 61"/>
                <a:gd name="T20" fmla="*/ 13 w 38"/>
                <a:gd name="T21" fmla="*/ 9 h 61"/>
                <a:gd name="T22" fmla="*/ 12 w 38"/>
                <a:gd name="T23" fmla="*/ 11 h 61"/>
                <a:gd name="T24" fmla="*/ 2 w 38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1">
                  <a:moveTo>
                    <a:pt x="2" y="61"/>
                  </a:moveTo>
                  <a:cubicBezTo>
                    <a:pt x="2" y="58"/>
                    <a:pt x="4" y="52"/>
                    <a:pt x="4" y="50"/>
                  </a:cubicBezTo>
                  <a:cubicBezTo>
                    <a:pt x="12" y="27"/>
                    <a:pt x="30" y="10"/>
                    <a:pt x="37" y="4"/>
                  </a:cubicBezTo>
                  <a:cubicBezTo>
                    <a:pt x="37" y="3"/>
                    <a:pt x="38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17"/>
                    <a:pt x="0" y="36"/>
                    <a:pt x="2" y="61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5376249" y="2727320"/>
              <a:ext cx="118430" cy="216555"/>
            </a:xfrm>
            <a:custGeom>
              <a:avLst/>
              <a:gdLst>
                <a:gd name="T0" fmla="*/ 20 w 20"/>
                <a:gd name="T1" fmla="*/ 36 h 36"/>
                <a:gd name="T2" fmla="*/ 11 w 20"/>
                <a:gd name="T3" fmla="*/ 4 h 36"/>
                <a:gd name="T4" fmla="*/ 11 w 20"/>
                <a:gd name="T5" fmla="*/ 2 h 36"/>
                <a:gd name="T6" fmla="*/ 9 w 20"/>
                <a:gd name="T7" fmla="*/ 0 h 36"/>
                <a:gd name="T8" fmla="*/ 6 w 20"/>
                <a:gd name="T9" fmla="*/ 1 h 36"/>
                <a:gd name="T10" fmla="*/ 0 w 20"/>
                <a:gd name="T11" fmla="*/ 14 h 36"/>
                <a:gd name="T12" fmla="*/ 0 w 20"/>
                <a:gd name="T13" fmla="*/ 16 h 36"/>
                <a:gd name="T14" fmla="*/ 20 w 2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cubicBezTo>
                    <a:pt x="20" y="36"/>
                    <a:pt x="12" y="22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6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4" y="25"/>
                    <a:pt x="20" y="36"/>
                    <a:pt x="20" y="3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Freeform 18"/>
            <p:cNvSpPr>
              <a:spLocks/>
            </p:cNvSpPr>
            <p:nvPr userDrawn="1"/>
          </p:nvSpPr>
          <p:spPr bwMode="auto">
            <a:xfrm>
              <a:off x="5362714" y="3058921"/>
              <a:ext cx="125197" cy="209788"/>
            </a:xfrm>
            <a:custGeom>
              <a:avLst/>
              <a:gdLst>
                <a:gd name="T0" fmla="*/ 0 w 21"/>
                <a:gd name="T1" fmla="*/ 17 h 35"/>
                <a:gd name="T2" fmla="*/ 0 w 21"/>
                <a:gd name="T3" fmla="*/ 19 h 35"/>
                <a:gd name="T4" fmla="*/ 3 w 21"/>
                <a:gd name="T5" fmla="*/ 33 h 35"/>
                <a:gd name="T6" fmla="*/ 6 w 21"/>
                <a:gd name="T7" fmla="*/ 35 h 35"/>
                <a:gd name="T8" fmla="*/ 8 w 21"/>
                <a:gd name="T9" fmla="*/ 31 h 35"/>
                <a:gd name="T10" fmla="*/ 21 w 21"/>
                <a:gd name="T11" fmla="*/ 0 h 35"/>
                <a:gd name="T12" fmla="*/ 0 w 21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5">
                  <a:moveTo>
                    <a:pt x="0" y="17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1" y="28"/>
                    <a:pt x="3" y="33"/>
                  </a:cubicBezTo>
                  <a:cubicBezTo>
                    <a:pt x="4" y="35"/>
                    <a:pt x="6" y="35"/>
                    <a:pt x="6" y="35"/>
                  </a:cubicBezTo>
                  <a:cubicBezTo>
                    <a:pt x="7" y="35"/>
                    <a:pt x="8" y="32"/>
                    <a:pt x="8" y="31"/>
                  </a:cubicBezTo>
                  <a:cubicBezTo>
                    <a:pt x="12" y="18"/>
                    <a:pt x="21" y="0"/>
                    <a:pt x="21" y="0"/>
                  </a:cubicBezTo>
                  <a:cubicBezTo>
                    <a:pt x="21" y="0"/>
                    <a:pt x="7" y="8"/>
                    <a:pt x="0" y="17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5504829" y="3069073"/>
              <a:ext cx="250392" cy="409426"/>
            </a:xfrm>
            <a:custGeom>
              <a:avLst/>
              <a:gdLst>
                <a:gd name="T0" fmla="*/ 36 w 42"/>
                <a:gd name="T1" fmla="*/ 56 h 68"/>
                <a:gd name="T2" fmla="*/ 35 w 42"/>
                <a:gd name="T3" fmla="*/ 55 h 68"/>
                <a:gd name="T4" fmla="*/ 35 w 42"/>
                <a:gd name="T5" fmla="*/ 55 h 68"/>
                <a:gd name="T6" fmla="*/ 5 w 42"/>
                <a:gd name="T7" fmla="*/ 0 h 68"/>
                <a:gd name="T8" fmla="*/ 22 w 42"/>
                <a:gd name="T9" fmla="*/ 67 h 68"/>
                <a:gd name="T10" fmla="*/ 23 w 42"/>
                <a:gd name="T11" fmla="*/ 68 h 68"/>
                <a:gd name="T12" fmla="*/ 23 w 42"/>
                <a:gd name="T13" fmla="*/ 68 h 68"/>
                <a:gd name="T14" fmla="*/ 23 w 42"/>
                <a:gd name="T15" fmla="*/ 68 h 68"/>
                <a:gd name="T16" fmla="*/ 40 w 42"/>
                <a:gd name="T17" fmla="*/ 65 h 68"/>
                <a:gd name="T18" fmla="*/ 41 w 42"/>
                <a:gd name="T19" fmla="*/ 65 h 68"/>
                <a:gd name="T20" fmla="*/ 42 w 42"/>
                <a:gd name="T21" fmla="*/ 64 h 68"/>
                <a:gd name="T22" fmla="*/ 41 w 42"/>
                <a:gd name="T23" fmla="*/ 61 h 68"/>
                <a:gd name="T24" fmla="*/ 36 w 42"/>
                <a:gd name="T25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8">
                  <a:moveTo>
                    <a:pt x="36" y="56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9" y="29"/>
                    <a:pt x="5" y="0"/>
                    <a:pt x="5" y="0"/>
                  </a:cubicBezTo>
                  <a:cubicBezTo>
                    <a:pt x="5" y="0"/>
                    <a:pt x="0" y="43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2" y="64"/>
                    <a:pt x="42" y="64"/>
                  </a:cubicBezTo>
                  <a:cubicBezTo>
                    <a:pt x="42" y="63"/>
                    <a:pt x="42" y="62"/>
                    <a:pt x="41" y="61"/>
                  </a:cubicBezTo>
                  <a:cubicBezTo>
                    <a:pt x="40" y="60"/>
                    <a:pt x="39" y="59"/>
                    <a:pt x="36" y="56"/>
                  </a:cubicBezTo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5315343" y="2943876"/>
              <a:ext cx="165801" cy="98128"/>
            </a:xfrm>
            <a:custGeom>
              <a:avLst/>
              <a:gdLst>
                <a:gd name="T0" fmla="*/ 28 w 28"/>
                <a:gd name="T1" fmla="*/ 9 h 16"/>
                <a:gd name="T2" fmla="*/ 20 w 28"/>
                <a:gd name="T3" fmla="*/ 7 h 16"/>
                <a:gd name="T4" fmla="*/ 7 w 28"/>
                <a:gd name="T5" fmla="*/ 2 h 16"/>
                <a:gd name="T6" fmla="*/ 6 w 28"/>
                <a:gd name="T7" fmla="*/ 1 h 16"/>
                <a:gd name="T8" fmla="*/ 3 w 28"/>
                <a:gd name="T9" fmla="*/ 0 h 16"/>
                <a:gd name="T10" fmla="*/ 3 w 28"/>
                <a:gd name="T11" fmla="*/ 0 h 16"/>
                <a:gd name="T12" fmla="*/ 2 w 28"/>
                <a:gd name="T13" fmla="*/ 2 h 16"/>
                <a:gd name="T14" fmla="*/ 0 w 28"/>
                <a:gd name="T15" fmla="*/ 14 h 16"/>
                <a:gd name="T16" fmla="*/ 2 w 28"/>
                <a:gd name="T17" fmla="*/ 16 h 16"/>
                <a:gd name="T18" fmla="*/ 2 w 28"/>
                <a:gd name="T19" fmla="*/ 16 h 16"/>
                <a:gd name="T20" fmla="*/ 3 w 28"/>
                <a:gd name="T21" fmla="*/ 16 h 16"/>
                <a:gd name="T22" fmla="*/ 21 w 28"/>
                <a:gd name="T23" fmla="*/ 11 h 16"/>
                <a:gd name="T24" fmla="*/ 28 w 28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9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8" y="7"/>
                    <a:pt x="10" y="5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1" y="4"/>
                    <a:pt x="0" y="12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5"/>
                    <a:pt x="16" y="12"/>
                    <a:pt x="21" y="11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96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8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69875" indent="-4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539750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4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720725" indent="-1809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9372-0D5E-493F-A436-EBDF88F4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Nicola De Quattro</a:t>
            </a:r>
            <a:br>
              <a:rPr lang="en-GB" sz="1800" dirty="0"/>
            </a:br>
            <a:r>
              <a:rPr lang="en-GB" sz="1800" dirty="0"/>
              <a:t>Head of Engineering and Innovation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97043-C64A-492E-9908-3B1445C40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12/10/2020</a:t>
            </a:r>
          </a:p>
        </p:txBody>
      </p:sp>
    </p:spTree>
    <p:extLst>
      <p:ext uri="{BB962C8B-B14F-4D97-AF65-F5344CB8AC3E}">
        <p14:creationId xmlns:p14="http://schemas.microsoft.com/office/powerpoint/2010/main" val="251542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64F168-62CA-4504-923C-44A7D88E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 the security mechanism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9159FF-DFC2-49FD-AD87-DCB3FFC8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the above present have a vulnerability in the security mechanism</a:t>
            </a:r>
          </a:p>
          <a:p>
            <a:pPr lvl="1"/>
            <a:r>
              <a:rPr lang="en-GB" dirty="0"/>
              <a:t>Advanced agreement </a:t>
            </a:r>
            <a:r>
              <a:rPr lang="en-GB" dirty="0">
                <a:sym typeface="Wingdings" panose="05000000000000000000" pitchFamily="2" charset="2"/>
              </a:rPr>
              <a:t> cannot be trusted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Information exchange  has to be in clear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Information leak will never be detected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Potential solution: Quantum Key Distribution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Based on laser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Key feature: eavesdropping impact quanta status  detectable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Edge of technology today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D149F7-9457-45E2-BF04-7FA4DD17325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63AEC5-7C4F-4F48-B1DD-7044F0E363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11" name="Picture 10" descr="A picture containing sitting, dark, computer, computer&#10;&#10;Description automatically generated">
            <a:extLst>
              <a:ext uri="{FF2B5EF4-FFF2-40B4-BE49-F238E27FC236}">
                <a16:creationId xmlns:a16="http://schemas.microsoft.com/office/drawing/2014/main" id="{58DACB94-684E-43C4-82EF-3932580D6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1251">
            <a:off x="6897015" y="2183037"/>
            <a:ext cx="834041" cy="819661"/>
          </a:xfrm>
          <a:prstGeom prst="rect">
            <a:avLst/>
          </a:prstGeom>
        </p:spPr>
      </p:pic>
      <p:pic>
        <p:nvPicPr>
          <p:cNvPr id="13" name="Picture 12" descr="A picture containing sitting, dark, computer, computer&#10;&#10;Description automatically generated">
            <a:extLst>
              <a:ext uri="{FF2B5EF4-FFF2-40B4-BE49-F238E27FC236}">
                <a16:creationId xmlns:a16="http://schemas.microsoft.com/office/drawing/2014/main" id="{981E9C1C-9CC8-4AA6-AA55-8564D667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76342">
            <a:off x="10744179" y="2183007"/>
            <a:ext cx="834041" cy="8196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D9B20-9185-418D-BF0A-6BA467472F14}"/>
              </a:ext>
            </a:extLst>
          </p:cNvPr>
          <p:cNvSpPr txBox="1"/>
          <p:nvPr/>
        </p:nvSpPr>
        <p:spPr>
          <a:xfrm>
            <a:off x="8320132" y="1678398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Classical channel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61D415-D075-4BF4-962F-13FC233767D8}"/>
              </a:ext>
            </a:extLst>
          </p:cNvPr>
          <p:cNvSpPr txBox="1"/>
          <p:nvPr/>
        </p:nvSpPr>
        <p:spPr>
          <a:xfrm>
            <a:off x="8306507" y="5273143"/>
            <a:ext cx="1803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Quantum channel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C7C8E525-3BD9-4926-88A1-17992B9D2525}"/>
              </a:ext>
            </a:extLst>
          </p:cNvPr>
          <p:cNvSpPr/>
          <p:nvPr/>
        </p:nvSpPr>
        <p:spPr>
          <a:xfrm rot="5400000">
            <a:off x="7213286" y="4513532"/>
            <a:ext cx="201498" cy="792088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5861DCD-D69E-4693-B37C-7C2386C0F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81" y="4766762"/>
            <a:ext cx="370242" cy="2885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6FF5F63-0E8D-43FE-94F1-FE1C83699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751" y="4756190"/>
            <a:ext cx="370242" cy="29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577D648-1C78-44D5-9C4C-84EBC0E63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45" y="4813839"/>
            <a:ext cx="370242" cy="29825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10B81FD-450D-4B5E-939E-14E332D3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4761129"/>
            <a:ext cx="370242" cy="29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5A1DCF6-9285-4600-B91C-8E0EBE101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323" y="4761129"/>
            <a:ext cx="370242" cy="29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F64741-C998-4566-8125-CA9CC14E5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834" y="4755260"/>
            <a:ext cx="370242" cy="298000"/>
          </a:xfrm>
          <a:prstGeom prst="rect">
            <a:avLst/>
          </a:prstGeom>
        </p:spPr>
      </p:pic>
      <p:sp>
        <p:nvSpPr>
          <p:cNvPr id="19" name="Cylinder 18">
            <a:extLst>
              <a:ext uri="{FF2B5EF4-FFF2-40B4-BE49-F238E27FC236}">
                <a16:creationId xmlns:a16="http://schemas.microsoft.com/office/drawing/2014/main" id="{9BB7EEF5-CFF7-42D3-B858-BCBDD90E9CCC}"/>
              </a:ext>
            </a:extLst>
          </p:cNvPr>
          <p:cNvSpPr/>
          <p:nvPr/>
        </p:nvSpPr>
        <p:spPr>
          <a:xfrm rot="16200000">
            <a:off x="11060450" y="4513532"/>
            <a:ext cx="201498" cy="792088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 descr="Shape, circle&#10;&#10;Description automatically generated">
            <a:extLst>
              <a:ext uri="{FF2B5EF4-FFF2-40B4-BE49-F238E27FC236}">
                <a16:creationId xmlns:a16="http://schemas.microsoft.com/office/drawing/2014/main" id="{D54596B7-D4A3-4D76-AD56-91F09C95F7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689" y="3312368"/>
            <a:ext cx="1055333" cy="764704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B022A0-423D-4362-9BF0-08D395A360FA}"/>
              </a:ext>
            </a:extLst>
          </p:cNvPr>
          <p:cNvSpPr/>
          <p:nvPr/>
        </p:nvSpPr>
        <p:spPr>
          <a:xfrm>
            <a:off x="7790716" y="2450670"/>
            <a:ext cx="605284" cy="197520"/>
          </a:xfrm>
          <a:custGeom>
            <a:avLst/>
            <a:gdLst>
              <a:gd name="connsiteX0" fmla="*/ 0 w 6502400"/>
              <a:gd name="connsiteY0" fmla="*/ 2133601 h 2133601"/>
              <a:gd name="connsiteX1" fmla="*/ 977900 w 6502400"/>
              <a:gd name="connsiteY1" fmla="*/ 25401 h 2133601"/>
              <a:gd name="connsiteX2" fmla="*/ 2032000 w 6502400"/>
              <a:gd name="connsiteY2" fmla="*/ 2095501 h 2133601"/>
              <a:gd name="connsiteX3" fmla="*/ 3149600 w 6502400"/>
              <a:gd name="connsiteY3" fmla="*/ 1 h 2133601"/>
              <a:gd name="connsiteX4" fmla="*/ 4114800 w 6502400"/>
              <a:gd name="connsiteY4" fmla="*/ 2108201 h 2133601"/>
              <a:gd name="connsiteX5" fmla="*/ 4965700 w 6502400"/>
              <a:gd name="connsiteY5" fmla="*/ 38101 h 2133601"/>
              <a:gd name="connsiteX6" fmla="*/ 5930900 w 6502400"/>
              <a:gd name="connsiteY6" fmla="*/ 2006601 h 2133601"/>
              <a:gd name="connsiteX7" fmla="*/ 6502400 w 6502400"/>
              <a:gd name="connsiteY7" fmla="*/ 863601 h 21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2400" h="2133601">
                <a:moveTo>
                  <a:pt x="0" y="2133601"/>
                </a:moveTo>
                <a:cubicBezTo>
                  <a:pt x="319616" y="1082676"/>
                  <a:pt x="639233" y="31751"/>
                  <a:pt x="977900" y="25401"/>
                </a:cubicBezTo>
                <a:cubicBezTo>
                  <a:pt x="1316567" y="19051"/>
                  <a:pt x="1670050" y="2099734"/>
                  <a:pt x="2032000" y="2095501"/>
                </a:cubicBezTo>
                <a:cubicBezTo>
                  <a:pt x="2393950" y="2091268"/>
                  <a:pt x="2802467" y="-2116"/>
                  <a:pt x="3149600" y="1"/>
                </a:cubicBezTo>
                <a:cubicBezTo>
                  <a:pt x="3496733" y="2118"/>
                  <a:pt x="3812117" y="2101851"/>
                  <a:pt x="4114800" y="2108201"/>
                </a:cubicBezTo>
                <a:cubicBezTo>
                  <a:pt x="4417483" y="2114551"/>
                  <a:pt x="4663017" y="55034"/>
                  <a:pt x="4965700" y="38101"/>
                </a:cubicBezTo>
                <a:cubicBezTo>
                  <a:pt x="5268383" y="21168"/>
                  <a:pt x="5674783" y="1869018"/>
                  <a:pt x="5930900" y="2006601"/>
                </a:cubicBezTo>
                <a:cubicBezTo>
                  <a:pt x="6187017" y="2144184"/>
                  <a:pt x="6344708" y="1503892"/>
                  <a:pt x="6502400" y="86360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31A036A-7963-448F-A165-EC2C7E3000A8}"/>
              </a:ext>
            </a:extLst>
          </p:cNvPr>
          <p:cNvSpPr/>
          <p:nvPr/>
        </p:nvSpPr>
        <p:spPr>
          <a:xfrm rot="2543810">
            <a:off x="7714848" y="2701830"/>
            <a:ext cx="605284" cy="197520"/>
          </a:xfrm>
          <a:custGeom>
            <a:avLst/>
            <a:gdLst>
              <a:gd name="connsiteX0" fmla="*/ 0 w 6502400"/>
              <a:gd name="connsiteY0" fmla="*/ 2133601 h 2133601"/>
              <a:gd name="connsiteX1" fmla="*/ 977900 w 6502400"/>
              <a:gd name="connsiteY1" fmla="*/ 25401 h 2133601"/>
              <a:gd name="connsiteX2" fmla="*/ 2032000 w 6502400"/>
              <a:gd name="connsiteY2" fmla="*/ 2095501 h 2133601"/>
              <a:gd name="connsiteX3" fmla="*/ 3149600 w 6502400"/>
              <a:gd name="connsiteY3" fmla="*/ 1 h 2133601"/>
              <a:gd name="connsiteX4" fmla="*/ 4114800 w 6502400"/>
              <a:gd name="connsiteY4" fmla="*/ 2108201 h 2133601"/>
              <a:gd name="connsiteX5" fmla="*/ 4965700 w 6502400"/>
              <a:gd name="connsiteY5" fmla="*/ 38101 h 2133601"/>
              <a:gd name="connsiteX6" fmla="*/ 5930900 w 6502400"/>
              <a:gd name="connsiteY6" fmla="*/ 2006601 h 2133601"/>
              <a:gd name="connsiteX7" fmla="*/ 6502400 w 6502400"/>
              <a:gd name="connsiteY7" fmla="*/ 863601 h 21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2400" h="2133601">
                <a:moveTo>
                  <a:pt x="0" y="2133601"/>
                </a:moveTo>
                <a:cubicBezTo>
                  <a:pt x="319616" y="1082676"/>
                  <a:pt x="639233" y="31751"/>
                  <a:pt x="977900" y="25401"/>
                </a:cubicBezTo>
                <a:cubicBezTo>
                  <a:pt x="1316567" y="19051"/>
                  <a:pt x="1670050" y="2099734"/>
                  <a:pt x="2032000" y="2095501"/>
                </a:cubicBezTo>
                <a:cubicBezTo>
                  <a:pt x="2393950" y="2091268"/>
                  <a:pt x="2802467" y="-2116"/>
                  <a:pt x="3149600" y="1"/>
                </a:cubicBezTo>
                <a:cubicBezTo>
                  <a:pt x="3496733" y="2118"/>
                  <a:pt x="3812117" y="2101851"/>
                  <a:pt x="4114800" y="2108201"/>
                </a:cubicBezTo>
                <a:cubicBezTo>
                  <a:pt x="4417483" y="2114551"/>
                  <a:pt x="4663017" y="55034"/>
                  <a:pt x="4965700" y="38101"/>
                </a:cubicBezTo>
                <a:cubicBezTo>
                  <a:pt x="5268383" y="21168"/>
                  <a:pt x="5674783" y="1869018"/>
                  <a:pt x="5930900" y="2006601"/>
                </a:cubicBezTo>
                <a:cubicBezTo>
                  <a:pt x="6187017" y="2144184"/>
                  <a:pt x="6344708" y="1503892"/>
                  <a:pt x="6502400" y="86360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A075BFE-7C73-41B6-B347-6202BDDFB3F4}"/>
              </a:ext>
            </a:extLst>
          </p:cNvPr>
          <p:cNvSpPr/>
          <p:nvPr/>
        </p:nvSpPr>
        <p:spPr>
          <a:xfrm rot="19086300">
            <a:off x="7680873" y="2181043"/>
            <a:ext cx="605284" cy="197520"/>
          </a:xfrm>
          <a:custGeom>
            <a:avLst/>
            <a:gdLst>
              <a:gd name="connsiteX0" fmla="*/ 0 w 6502400"/>
              <a:gd name="connsiteY0" fmla="*/ 2133601 h 2133601"/>
              <a:gd name="connsiteX1" fmla="*/ 977900 w 6502400"/>
              <a:gd name="connsiteY1" fmla="*/ 25401 h 2133601"/>
              <a:gd name="connsiteX2" fmla="*/ 2032000 w 6502400"/>
              <a:gd name="connsiteY2" fmla="*/ 2095501 h 2133601"/>
              <a:gd name="connsiteX3" fmla="*/ 3149600 w 6502400"/>
              <a:gd name="connsiteY3" fmla="*/ 1 h 2133601"/>
              <a:gd name="connsiteX4" fmla="*/ 4114800 w 6502400"/>
              <a:gd name="connsiteY4" fmla="*/ 2108201 h 2133601"/>
              <a:gd name="connsiteX5" fmla="*/ 4965700 w 6502400"/>
              <a:gd name="connsiteY5" fmla="*/ 38101 h 2133601"/>
              <a:gd name="connsiteX6" fmla="*/ 5930900 w 6502400"/>
              <a:gd name="connsiteY6" fmla="*/ 2006601 h 2133601"/>
              <a:gd name="connsiteX7" fmla="*/ 6502400 w 6502400"/>
              <a:gd name="connsiteY7" fmla="*/ 863601 h 21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2400" h="2133601">
                <a:moveTo>
                  <a:pt x="0" y="2133601"/>
                </a:moveTo>
                <a:cubicBezTo>
                  <a:pt x="319616" y="1082676"/>
                  <a:pt x="639233" y="31751"/>
                  <a:pt x="977900" y="25401"/>
                </a:cubicBezTo>
                <a:cubicBezTo>
                  <a:pt x="1316567" y="19051"/>
                  <a:pt x="1670050" y="2099734"/>
                  <a:pt x="2032000" y="2095501"/>
                </a:cubicBezTo>
                <a:cubicBezTo>
                  <a:pt x="2393950" y="2091268"/>
                  <a:pt x="2802467" y="-2116"/>
                  <a:pt x="3149600" y="1"/>
                </a:cubicBezTo>
                <a:cubicBezTo>
                  <a:pt x="3496733" y="2118"/>
                  <a:pt x="3812117" y="2101851"/>
                  <a:pt x="4114800" y="2108201"/>
                </a:cubicBezTo>
                <a:cubicBezTo>
                  <a:pt x="4417483" y="2114551"/>
                  <a:pt x="4663017" y="55034"/>
                  <a:pt x="4965700" y="38101"/>
                </a:cubicBezTo>
                <a:cubicBezTo>
                  <a:pt x="5268383" y="21168"/>
                  <a:pt x="5674783" y="1869018"/>
                  <a:pt x="5930900" y="2006601"/>
                </a:cubicBezTo>
                <a:cubicBezTo>
                  <a:pt x="6187017" y="2144184"/>
                  <a:pt x="6344708" y="1503892"/>
                  <a:pt x="6502400" y="86360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8659 -0.115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78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07761 0.1430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71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19649 0.002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06914 -0.1423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7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21302 0.0053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25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5937 -0.0030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16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207 -0.010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50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7734 0.004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3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4245 0.005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9" grpId="0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8E4BC-0D48-447B-8771-46C9F7AF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activities at </a:t>
            </a:r>
            <a:r>
              <a:rPr lang="en-GB" dirty="0" err="1"/>
              <a:t>Vitrociset</a:t>
            </a:r>
            <a:r>
              <a:rPr lang="en-GB" dirty="0"/>
              <a:t> Belgium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CE33AB-5A29-4593-BBBB-2F4845D0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60" y="1415580"/>
            <a:ext cx="11207248" cy="4680000"/>
          </a:xfrm>
        </p:spPr>
        <p:txBody>
          <a:bodyPr/>
          <a:lstStyle/>
          <a:p>
            <a:r>
              <a:rPr lang="en-GB" sz="1600" dirty="0"/>
              <a:t>Design of secure RF systems and </a:t>
            </a:r>
            <a:r>
              <a:rPr lang="en-GB" sz="1600"/>
              <a:t>attack simulation systems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Development of facilities aimed at testing, validating and qualifying the resilience of systems against electronic attacks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9732B5-3F6E-4343-9DA5-4558A018226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B2D1D1-B1C5-4B6D-8DAF-BEF246AFC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2050" name="Picture 2" descr="CyTEF: Cybersecurity Test and Evaluation Facility">
            <a:extLst>
              <a:ext uri="{FF2B5EF4-FFF2-40B4-BE49-F238E27FC236}">
                <a16:creationId xmlns:a16="http://schemas.microsoft.com/office/drawing/2014/main" id="{C7E93FB3-2C5D-4CF0-8632-DA664658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87" y="4049957"/>
            <a:ext cx="25717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4AE0CB55-9F06-427D-B188-C9DB16F1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95642" y="5383457"/>
            <a:ext cx="881270" cy="493815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esa-logo » RADventure group">
            <a:extLst>
              <a:ext uri="{FF2B5EF4-FFF2-40B4-BE49-F238E27FC236}">
                <a16:creationId xmlns:a16="http://schemas.microsoft.com/office/drawing/2014/main" id="{D12DD8C5-EABF-4AE3-AF6F-6FE7FC1F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062" y="3196149"/>
            <a:ext cx="1433736" cy="77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SA - NAVISP for navigation R&amp;D">
            <a:extLst>
              <a:ext uri="{FF2B5EF4-FFF2-40B4-BE49-F238E27FC236}">
                <a16:creationId xmlns:a16="http://schemas.microsoft.com/office/drawing/2014/main" id="{419DB499-0594-48A3-874F-EF6DCE65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9" y="3196149"/>
            <a:ext cx="1617690" cy="9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8146A39-B896-4233-8904-6EB25607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3" y="4056042"/>
            <a:ext cx="1814063" cy="18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8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object, standing, holding, sitting&#10;&#10;Description automatically generated">
            <a:extLst>
              <a:ext uri="{FF2B5EF4-FFF2-40B4-BE49-F238E27FC236}">
                <a16:creationId xmlns:a16="http://schemas.microsoft.com/office/drawing/2014/main" id="{3CC3C881-F40F-4569-ACFF-862F5801B5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476" y="2240004"/>
            <a:ext cx="1463183" cy="1463183"/>
          </a:xfrm>
          <a:prstGeom prst="rect">
            <a:avLst/>
          </a:prstGeom>
        </p:spPr>
      </p:pic>
      <p:pic>
        <p:nvPicPr>
          <p:cNvPr id="17" name="Picture 16" descr="A picture containing person, air, board, flying&#10;&#10;Description automatically generated">
            <a:extLst>
              <a:ext uri="{FF2B5EF4-FFF2-40B4-BE49-F238E27FC236}">
                <a16:creationId xmlns:a16="http://schemas.microsoft.com/office/drawing/2014/main" id="{FAEA3A66-2D94-40F6-9BE2-675C2D5B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216" y="1055798"/>
            <a:ext cx="1584176" cy="14094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35E2DFE-14A9-41FC-800A-60D5085C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60" y="764704"/>
            <a:ext cx="11015227" cy="504056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D27F53-A44F-41DE-8D97-DB93A3EE3D3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8B6FB4-430F-489A-83EB-281B59A8E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FCE49E6-4ECA-43C7-9CFC-D9EA9048B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61" y="1576334"/>
            <a:ext cx="6022672" cy="2500737"/>
          </a:xfrm>
        </p:spPr>
        <p:txBody>
          <a:bodyPr/>
          <a:lstStyle/>
          <a:p>
            <a:r>
              <a:rPr lang="en-GB" sz="2000" dirty="0"/>
              <a:t>Satellite hacking is becoming every day cheaper.</a:t>
            </a:r>
          </a:p>
          <a:p>
            <a:endParaRPr lang="en-GB" sz="2000" dirty="0"/>
          </a:p>
          <a:p>
            <a:r>
              <a:rPr lang="en-GB" sz="2000" dirty="0"/>
              <a:t>On the other hand, the world relies every day more on satellites</a:t>
            </a:r>
          </a:p>
          <a:p>
            <a:endParaRPr lang="en-GB" sz="2000" dirty="0"/>
          </a:p>
          <a:p>
            <a:r>
              <a:rPr lang="en-GB" sz="2000" dirty="0"/>
              <a:t>Solutions exists and are being studied and implemented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781F2F-28BD-4139-83EF-5C04D2B917AD}"/>
              </a:ext>
            </a:extLst>
          </p:cNvPr>
          <p:cNvGrpSpPr/>
          <p:nvPr/>
        </p:nvGrpSpPr>
        <p:grpSpPr>
          <a:xfrm>
            <a:off x="8774833" y="2058815"/>
            <a:ext cx="852348" cy="1080120"/>
            <a:chOff x="6575329" y="3515076"/>
            <a:chExt cx="795635" cy="1032308"/>
          </a:xfrm>
        </p:grpSpPr>
        <p:pic>
          <p:nvPicPr>
            <p:cNvPr id="21" name="Picture 20" descr="A picture containing white, sitting, large, sign&#10;&#10;Description automatically generated">
              <a:extLst>
                <a:ext uri="{FF2B5EF4-FFF2-40B4-BE49-F238E27FC236}">
                  <a16:creationId xmlns:a16="http://schemas.microsoft.com/office/drawing/2014/main" id="{4AB2DF10-8A8B-469D-977D-53810116D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575329" y="3515076"/>
              <a:ext cx="795635" cy="1032308"/>
            </a:xfrm>
            <a:prstGeom prst="rect">
              <a:avLst/>
            </a:prstGeom>
          </p:spPr>
        </p:pic>
        <p:pic>
          <p:nvPicPr>
            <p:cNvPr id="22" name="Picture 2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319CB00-05F9-4A49-A715-5978FDD94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0715" y="3648345"/>
              <a:ext cx="687589" cy="19374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D30F20-BDB0-4DFC-B39A-BCFEABE989B1}"/>
              </a:ext>
            </a:extLst>
          </p:cNvPr>
          <p:cNvSpPr txBox="1"/>
          <p:nvPr/>
        </p:nvSpPr>
        <p:spPr>
          <a:xfrm>
            <a:off x="532618" y="4685774"/>
            <a:ext cx="1112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Protecting the infrastructure is as important as protecting the service itself</a:t>
            </a:r>
          </a:p>
        </p:txBody>
      </p:sp>
    </p:spTree>
    <p:extLst>
      <p:ext uri="{BB962C8B-B14F-4D97-AF65-F5344CB8AC3E}">
        <p14:creationId xmlns:p14="http://schemas.microsoft.com/office/powerpoint/2010/main" val="237758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D62385-3AC7-4CAB-853B-04E6B023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772816"/>
            <a:ext cx="3313187" cy="3044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A37BA-55EA-4CB3-BDA5-2F39CC5D09A2}"/>
              </a:ext>
            </a:extLst>
          </p:cNvPr>
          <p:cNvSpPr txBox="1"/>
          <p:nvPr/>
        </p:nvSpPr>
        <p:spPr>
          <a:xfrm>
            <a:off x="526679" y="3429000"/>
            <a:ext cx="29931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Nicola De Quattro</a:t>
            </a:r>
          </a:p>
          <a:p>
            <a:r>
              <a:rPr lang="en-GB" sz="1400" dirty="0"/>
              <a:t>n.dequattro@vitrocisetbelgium.com</a:t>
            </a:r>
          </a:p>
        </p:txBody>
      </p:sp>
    </p:spTree>
    <p:extLst>
      <p:ext uri="{BB962C8B-B14F-4D97-AF65-F5344CB8AC3E}">
        <p14:creationId xmlns:p14="http://schemas.microsoft.com/office/powerpoint/2010/main" val="402967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2642F1-B6C0-4AB7-936D-216499C0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hacking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641062-2B98-4327-BCFA-BF688E3EC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“The gaining of unauthorized access to data in a </a:t>
            </a:r>
            <a:r>
              <a:rPr lang="en-GB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system</a:t>
            </a:r>
            <a:r>
              <a:rPr lang="en-GB" b="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or computer”</a:t>
            </a:r>
          </a:p>
          <a:p>
            <a:pPr algn="just"/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EEDBB0-EC5E-46C1-A607-09DE91D3CF2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9DAD0D-88A3-4D9D-B30A-2589B84826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3" name="Picture 2" descr="A person in a dark room&#10;&#10;Description automatically generated">
            <a:extLst>
              <a:ext uri="{FF2B5EF4-FFF2-40B4-BE49-F238E27FC236}">
                <a16:creationId xmlns:a16="http://schemas.microsoft.com/office/drawing/2014/main" id="{B0874496-3452-45D0-8DBF-16B82618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16" y="1823135"/>
            <a:ext cx="2255912" cy="210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acked mobile signs">
            <a:extLst>
              <a:ext uri="{FF2B5EF4-FFF2-40B4-BE49-F238E27FC236}">
                <a16:creationId xmlns:a16="http://schemas.microsoft.com/office/drawing/2014/main" id="{9C4BEB51-2966-46C5-A5BA-0FD4A161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328" y="1823135"/>
            <a:ext cx="3692858" cy="25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278BB5A-738A-4190-9DD4-2F96E7F7E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48" y="2201307"/>
            <a:ext cx="2255912" cy="17856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A16B07-18B7-44F8-AFF6-2C68FA5BAB26}"/>
              </a:ext>
            </a:extLst>
          </p:cNvPr>
          <p:cNvGrpSpPr/>
          <p:nvPr/>
        </p:nvGrpSpPr>
        <p:grpSpPr>
          <a:xfrm>
            <a:off x="6096000" y="4518865"/>
            <a:ext cx="2440173" cy="1596401"/>
            <a:chOff x="7077926" y="4077072"/>
            <a:chExt cx="2828073" cy="1866528"/>
          </a:xfrm>
        </p:grpSpPr>
        <p:pic>
          <p:nvPicPr>
            <p:cNvPr id="2" name="Picture 2" descr="Free download Broken TV broadcast interference glitch as abstract  technology [1920x1080] for your Desktop, Mobile &amp; Tablet | Explore 35+  Background Interference | Background Interference,">
              <a:extLst>
                <a:ext uri="{FF2B5EF4-FFF2-40B4-BE49-F238E27FC236}">
                  <a16:creationId xmlns:a16="http://schemas.microsoft.com/office/drawing/2014/main" id="{99E81722-F46B-464E-8058-3C395E219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926" y="4077072"/>
              <a:ext cx="2816313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picture containing computer, computer, sitting, table&#10;&#10;Description automatically generated">
              <a:extLst>
                <a:ext uri="{FF2B5EF4-FFF2-40B4-BE49-F238E27FC236}">
                  <a16:creationId xmlns:a16="http://schemas.microsoft.com/office/drawing/2014/main" id="{F93E891E-B29F-4307-A2BB-3EC9315C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77926" y="4077072"/>
              <a:ext cx="2828073" cy="1866528"/>
            </a:xfrm>
            <a:prstGeom prst="rect">
              <a:avLst/>
            </a:prstGeom>
          </p:spPr>
        </p:pic>
      </p:grpSp>
      <p:pic>
        <p:nvPicPr>
          <p:cNvPr id="2052" name="Picture 4" descr="Tesla Downplays Defense Company's Hack Into Model 3 GPS System | Transport  Topics">
            <a:extLst>
              <a:ext uri="{FF2B5EF4-FFF2-40B4-BE49-F238E27FC236}">
                <a16:creationId xmlns:a16="http://schemas.microsoft.com/office/drawing/2014/main" id="{901AAC7F-6110-4756-8B43-0B4F34CA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838" y="4496895"/>
            <a:ext cx="2728633" cy="15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2642F1-B6C0-4AB7-936D-216499C0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hacking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641062-2B98-4327-BCFA-BF688E3EC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“The gaining of unauthorized access to data in a </a:t>
            </a:r>
            <a:r>
              <a:rPr lang="en-GB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system</a:t>
            </a:r>
            <a:r>
              <a:rPr lang="en-GB" b="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or computer”</a:t>
            </a:r>
          </a:p>
          <a:p>
            <a:pPr algn="just"/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EEDBB0-EC5E-46C1-A607-09DE91D3CF2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9DAD0D-88A3-4D9D-B30A-2589B84826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3" name="Picture 2" descr="A person in a dark room&#10;&#10;Description automatically generated">
            <a:extLst>
              <a:ext uri="{FF2B5EF4-FFF2-40B4-BE49-F238E27FC236}">
                <a16:creationId xmlns:a16="http://schemas.microsoft.com/office/drawing/2014/main" id="{B0874496-3452-45D0-8DBF-16B82618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278" y="1823135"/>
            <a:ext cx="2255912" cy="210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sitting, cake, looking, table&#10;&#10;Description automatically generated">
            <a:extLst>
              <a:ext uri="{FF2B5EF4-FFF2-40B4-BE49-F238E27FC236}">
                <a16:creationId xmlns:a16="http://schemas.microsoft.com/office/drawing/2014/main" id="{F4A241C8-B999-4C55-9224-8E88CD7B2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358" y="1885794"/>
            <a:ext cx="2255912" cy="2325539"/>
          </a:xfrm>
          <a:prstGeom prst="rect">
            <a:avLst/>
          </a:prstGeom>
        </p:spPr>
      </p:pic>
      <p:pic>
        <p:nvPicPr>
          <p:cNvPr id="14" name="Picture 13" descr="A picture containing person, indoor, sitting, person&#10;&#10;Description automatically generated">
            <a:extLst>
              <a:ext uri="{FF2B5EF4-FFF2-40B4-BE49-F238E27FC236}">
                <a16:creationId xmlns:a16="http://schemas.microsoft.com/office/drawing/2014/main" id="{5E01F3C8-7B97-4FF5-AF64-25C6CC4D8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502" y="1823135"/>
            <a:ext cx="5108995" cy="430094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1F0F549-382E-4C50-B519-802BEEA7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191" y="2132855"/>
            <a:ext cx="3009451" cy="1798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84D17D-D465-4DFE-B4F1-7070B90D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satellite</a:t>
            </a:r>
          </a:p>
        </p:txBody>
      </p:sp>
      <p:pic>
        <p:nvPicPr>
          <p:cNvPr id="11" name="Content Placeholder 10" descr="A satellite in space&#10;&#10;Description automatically generated">
            <a:extLst>
              <a:ext uri="{FF2B5EF4-FFF2-40B4-BE49-F238E27FC236}">
                <a16:creationId xmlns:a16="http://schemas.microsoft.com/office/drawing/2014/main" id="{E21959C3-32F2-4972-AD6D-5158BED25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554" y="1354502"/>
            <a:ext cx="8712892" cy="414899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CE0D24-2F7E-4B16-8E51-E0196BEA4A9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05E17F-F235-4479-9C2D-336CF8F0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6FC3A-6AB1-4ABC-A6CA-BD972D090724}"/>
              </a:ext>
            </a:extLst>
          </p:cNvPr>
          <p:cNvSpPr txBox="1"/>
          <p:nvPr/>
        </p:nvSpPr>
        <p:spPr>
          <a:xfrm>
            <a:off x="5876845" y="1354502"/>
            <a:ext cx="39762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Serving a specific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Communicate with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Computer on-board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Monitoring of all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Execution of commands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Ensure autonomy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1430CB0-1291-4FA7-B150-CD977ACB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080" y="2540249"/>
            <a:ext cx="2790925" cy="17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8B1853-9479-4C57-B81B-B441DCA531D5}"/>
              </a:ext>
            </a:extLst>
          </p:cNvPr>
          <p:cNvSpPr txBox="1"/>
          <p:nvPr/>
        </p:nvSpPr>
        <p:spPr>
          <a:xfrm>
            <a:off x="3626413" y="4801899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Protect the on-board computer</a:t>
            </a:r>
          </a:p>
          <a:p>
            <a:pPr algn="ctr"/>
            <a:r>
              <a:rPr lang="en-GB" dirty="0"/>
              <a:t>Protect the access to the computer</a:t>
            </a:r>
          </a:p>
        </p:txBody>
      </p:sp>
    </p:spTree>
    <p:extLst>
      <p:ext uri="{BB962C8B-B14F-4D97-AF65-F5344CB8AC3E}">
        <p14:creationId xmlns:p14="http://schemas.microsoft.com/office/powerpoint/2010/main" val="7562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7361 L -0.30117 -0.1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A56A1-2C82-4D46-AA24-7F6E7556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Satellites in our daily life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0C5667-337E-4007-8A12-6E25E285899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75B75E-4483-4525-B447-2824FACE5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21" name="Content Placeholder 20" descr="Screen of a cell phone&#10;&#10;Description automatically generated">
            <a:extLst>
              <a:ext uri="{FF2B5EF4-FFF2-40B4-BE49-F238E27FC236}">
                <a16:creationId xmlns:a16="http://schemas.microsoft.com/office/drawing/2014/main" id="{913948DE-50DB-479B-AFF8-183EF3019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700808"/>
            <a:ext cx="2106856" cy="1514872"/>
          </a:xfrm>
        </p:spPr>
      </p:pic>
      <p:pic>
        <p:nvPicPr>
          <p:cNvPr id="23" name="Picture 22" descr="A picture containing object, indoor, sitting, table&#10;&#10;Description automatically generated">
            <a:extLst>
              <a:ext uri="{FF2B5EF4-FFF2-40B4-BE49-F238E27FC236}">
                <a16:creationId xmlns:a16="http://schemas.microsoft.com/office/drawing/2014/main" id="{3BD2E798-003A-4261-B877-4F5D89174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1598793"/>
            <a:ext cx="1885960" cy="18516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A05415-FAA3-429B-A703-6C5E74809774}"/>
              </a:ext>
            </a:extLst>
          </p:cNvPr>
          <p:cNvGrpSpPr/>
          <p:nvPr/>
        </p:nvGrpSpPr>
        <p:grpSpPr>
          <a:xfrm>
            <a:off x="4357388" y="1528929"/>
            <a:ext cx="3193489" cy="1600200"/>
            <a:chOff x="8400256" y="1151790"/>
            <a:chExt cx="3193489" cy="1600200"/>
          </a:xfrm>
        </p:grpSpPr>
        <p:pic>
          <p:nvPicPr>
            <p:cNvPr id="4100" name="Picture 4" descr="Search and rescue beacons | Internal Market, Industry, Entrepreneurship and  SMEs">
              <a:extLst>
                <a:ext uri="{FF2B5EF4-FFF2-40B4-BE49-F238E27FC236}">
                  <a16:creationId xmlns:a16="http://schemas.microsoft.com/office/drawing/2014/main" id="{E56C5324-DA68-4921-AF68-B6911247B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256" y="1151790"/>
              <a:ext cx="2867025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FF8EFC9D-B13F-422F-9FF8-0E65D7C203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97235" y="1239470"/>
              <a:ext cx="1196510" cy="49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D0B409-CCB5-4A70-A031-AB9E032247A1}"/>
              </a:ext>
            </a:extLst>
          </p:cNvPr>
          <p:cNvGrpSpPr/>
          <p:nvPr/>
        </p:nvGrpSpPr>
        <p:grpSpPr>
          <a:xfrm>
            <a:off x="8688288" y="3933056"/>
            <a:ext cx="2857500" cy="1914525"/>
            <a:chOff x="6976268" y="3596349"/>
            <a:chExt cx="2857500" cy="1914525"/>
          </a:xfrm>
        </p:grpSpPr>
        <p:pic>
          <p:nvPicPr>
            <p:cNvPr id="4104" name="Picture 8" descr="Farming by Satellite">
              <a:extLst>
                <a:ext uri="{FF2B5EF4-FFF2-40B4-BE49-F238E27FC236}">
                  <a16:creationId xmlns:a16="http://schemas.microsoft.com/office/drawing/2014/main" id="{843A44DE-DD49-44BF-B1B1-60B06758A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268" y="3596349"/>
              <a:ext cx="2857500" cy="1914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FA6412C-913E-4722-975A-A721B58B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98568">
              <a:off x="9039137" y="4376991"/>
              <a:ext cx="529580" cy="1084293"/>
            </a:xfrm>
            <a:prstGeom prst="rect">
              <a:avLst/>
            </a:prstGeom>
          </p:spPr>
        </p:pic>
      </p:grpSp>
      <p:pic>
        <p:nvPicPr>
          <p:cNvPr id="4106" name="Picture 10" descr="To predict the future of military satellite communications, 'follow the  terminals' - SpaceNews">
            <a:extLst>
              <a:ext uri="{FF2B5EF4-FFF2-40B4-BE49-F238E27FC236}">
                <a16:creationId xmlns:a16="http://schemas.microsoft.com/office/drawing/2014/main" id="{0EB368B9-2BB7-4B79-BE5F-6462EC4F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1446129"/>
            <a:ext cx="2623220" cy="174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on safe for long-term human exploration, first surface radiation  measurements show | Science | AAAS">
            <a:extLst>
              <a:ext uri="{FF2B5EF4-FFF2-40B4-BE49-F238E27FC236}">
                <a16:creationId xmlns:a16="http://schemas.microsoft.com/office/drawing/2014/main" id="{1467606C-2C89-4AA0-B992-9062EEA3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7" y="3986926"/>
            <a:ext cx="3215680" cy="180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aly's deadly earthquake is the latest in a history of destruction">
            <a:extLst>
              <a:ext uri="{FF2B5EF4-FFF2-40B4-BE49-F238E27FC236}">
                <a16:creationId xmlns:a16="http://schemas.microsoft.com/office/drawing/2014/main" id="{FC620F33-D1A4-43B2-84C1-B4ACE932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4" y="3985912"/>
            <a:ext cx="3672148" cy="180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08646 -0.1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6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427 -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73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4EFC61-DE94-416E-B93F-5FA7CA39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protect the access to a satellite?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EDB7F5-806C-4B3F-AE84-E8CAB6F5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60" y="1415580"/>
            <a:ext cx="7678856" cy="4680000"/>
          </a:xfrm>
        </p:spPr>
        <p:txBody>
          <a:bodyPr/>
          <a:lstStyle/>
          <a:p>
            <a:r>
              <a:rPr lang="en-GB" sz="1800" b="1" dirty="0"/>
              <a:t>Subject</a:t>
            </a:r>
          </a:p>
          <a:p>
            <a:pPr lvl="1"/>
            <a:r>
              <a:rPr lang="en-GB" sz="1800" dirty="0"/>
              <a:t>Protect communication between ground station and satellite</a:t>
            </a:r>
          </a:p>
          <a:p>
            <a:r>
              <a:rPr lang="en-GB" sz="1800" b="1" dirty="0"/>
              <a:t>What</a:t>
            </a:r>
          </a:p>
          <a:p>
            <a:pPr lvl="1"/>
            <a:r>
              <a:rPr lang="en-GB" sz="1800" dirty="0"/>
              <a:t>Confidentiality: against eavesdropping</a:t>
            </a:r>
          </a:p>
          <a:p>
            <a:pPr lvl="1"/>
            <a:r>
              <a:rPr lang="en-GB" sz="1800" dirty="0"/>
              <a:t>Authenticity: against fake identities</a:t>
            </a:r>
          </a:p>
          <a:p>
            <a:pPr lvl="1"/>
            <a:r>
              <a:rPr lang="en-GB" sz="1800" dirty="0"/>
              <a:t>Resilience: against brute force attack</a:t>
            </a:r>
          </a:p>
          <a:p>
            <a:endParaRPr lang="en-GB" sz="1800" dirty="0"/>
          </a:p>
          <a:p>
            <a:r>
              <a:rPr lang="en-GB" sz="1800" dirty="0"/>
              <a:t>Different possibilities:</a:t>
            </a:r>
          </a:p>
          <a:p>
            <a:pPr marL="500062" lvl="1" indent="-228600">
              <a:buAutoNum type="arabicPeriod"/>
            </a:pPr>
            <a:r>
              <a:rPr lang="en-GB" sz="1800" dirty="0"/>
              <a:t>Protect the </a:t>
            </a:r>
            <a:r>
              <a:rPr lang="en-GB" sz="1800" b="1" dirty="0"/>
              <a:t>data</a:t>
            </a:r>
            <a:r>
              <a:rPr lang="en-GB" sz="1800" dirty="0"/>
              <a:t> which are send and received through the signal</a:t>
            </a:r>
          </a:p>
          <a:p>
            <a:pPr marL="500062" lvl="1" indent="-228600">
              <a:buAutoNum type="arabicPeriod"/>
            </a:pPr>
            <a:r>
              <a:rPr lang="en-GB" sz="1800" dirty="0"/>
              <a:t>Protect the </a:t>
            </a:r>
            <a:r>
              <a:rPr lang="en-GB" sz="1800" b="1" dirty="0"/>
              <a:t>signal</a:t>
            </a:r>
            <a:r>
              <a:rPr lang="en-GB" sz="1800" dirty="0"/>
              <a:t> that transport the data</a:t>
            </a:r>
          </a:p>
          <a:p>
            <a:pPr marL="500062" lvl="1" indent="-228600">
              <a:buAutoNum type="arabicPeriod"/>
            </a:pPr>
            <a:r>
              <a:rPr lang="en-GB" sz="1800" dirty="0"/>
              <a:t>Protect the </a:t>
            </a:r>
            <a:r>
              <a:rPr lang="en-GB" sz="1800" b="1" dirty="0"/>
              <a:t>security mechanisms </a:t>
            </a:r>
            <a:r>
              <a:rPr lang="en-GB" sz="1800" dirty="0"/>
              <a:t>that allow point 1 and point 2</a:t>
            </a:r>
          </a:p>
          <a:p>
            <a:pPr marL="500062" lvl="1" indent="-228600">
              <a:buAutoNum type="arabicPeriod"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EE621F-5667-469B-A57E-4ED7DB39943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C8F143-F244-462A-9FD0-EF4CFC99D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FE40312-8FE4-465F-AEE7-FAE0B5421F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546" y="1123692"/>
            <a:ext cx="1055333" cy="76470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5B5AED5-E7A3-4F19-B56F-3F4717D0B4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22" y="2724626"/>
            <a:ext cx="3995774" cy="2044504"/>
          </a:xfrm>
          <a:prstGeom prst="rect">
            <a:avLst/>
          </a:prstGeom>
        </p:spPr>
      </p:pic>
      <p:pic>
        <p:nvPicPr>
          <p:cNvPr id="19" name="Picture 18" descr="A close up of sunglasses&#10;&#10;Description automatically generated">
            <a:extLst>
              <a:ext uri="{FF2B5EF4-FFF2-40B4-BE49-F238E27FC236}">
                <a16:creationId xmlns:a16="http://schemas.microsoft.com/office/drawing/2014/main" id="{4EB2C136-EC2B-4E86-A672-3CBDDAF59B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550" y="1009289"/>
            <a:ext cx="1001030" cy="84753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C94585-7498-42B6-B5E1-8C69E3266B3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306" y="1433058"/>
            <a:ext cx="1105816" cy="11058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B1604B-D98B-4D98-8F1D-86C5C51B6C18}"/>
              </a:ext>
            </a:extLst>
          </p:cNvPr>
          <p:cNvSpPr txBox="1"/>
          <p:nvPr/>
        </p:nvSpPr>
        <p:spPr>
          <a:xfrm>
            <a:off x="8447932" y="2760341"/>
            <a:ext cx="138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Они не понимают нас, кроме вас?</a:t>
            </a:r>
            <a:endParaRPr lang="en-GB" sz="12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9E7AEC-DA99-4B52-9DC7-42D6479C1BFC}"/>
              </a:ext>
            </a:extLst>
          </p:cNvPr>
          <p:cNvSpPr txBox="1"/>
          <p:nvPr/>
        </p:nvSpPr>
        <p:spPr>
          <a:xfrm>
            <a:off x="9912209" y="2852673"/>
            <a:ext cx="111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我很好，我知道你在说什么</a:t>
            </a:r>
            <a:endParaRPr lang="en-GB" sz="1200" i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FC2128-0C56-440A-AB56-69E075DD4A56}"/>
              </a:ext>
            </a:extLst>
          </p:cNvPr>
          <p:cNvGrpSpPr/>
          <p:nvPr/>
        </p:nvGrpSpPr>
        <p:grpSpPr>
          <a:xfrm>
            <a:off x="8287309" y="4057275"/>
            <a:ext cx="1710704" cy="1158023"/>
            <a:chOff x="8449675" y="4209195"/>
            <a:chExt cx="1710704" cy="1158023"/>
          </a:xfrm>
        </p:grpSpPr>
        <p:pic>
          <p:nvPicPr>
            <p:cNvPr id="29" name="Graphic 28" descr="Flashlight">
              <a:extLst>
                <a:ext uri="{FF2B5EF4-FFF2-40B4-BE49-F238E27FC236}">
                  <a16:creationId xmlns:a16="http://schemas.microsoft.com/office/drawing/2014/main" id="{D1E089C9-740E-44CF-8514-E2474E97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59284">
              <a:off x="8449675" y="4452818"/>
              <a:ext cx="914400" cy="914400"/>
            </a:xfrm>
            <a:prstGeom prst="rect">
              <a:avLst/>
            </a:prstGeom>
          </p:spPr>
        </p:pic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E6A7D771-F7FC-408A-B7EA-3F995EE217E4}"/>
                </a:ext>
              </a:extLst>
            </p:cNvPr>
            <p:cNvSpPr/>
            <p:nvPr/>
          </p:nvSpPr>
          <p:spPr>
            <a:xfrm rot="17949193">
              <a:off x="9262491" y="4241485"/>
              <a:ext cx="930178" cy="865598"/>
            </a:xfrm>
            <a:prstGeom prst="diagStripe">
              <a:avLst>
                <a:gd name="adj" fmla="val 23629"/>
              </a:avLst>
            </a:prstGeom>
            <a:gradFill>
              <a:gsLst>
                <a:gs pos="0">
                  <a:srgbClr val="FFFF00"/>
                </a:gs>
                <a:gs pos="37000">
                  <a:schemeClr val="bg1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8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2C5CD71-9D71-424C-8EFB-1EF33B8DCD7D}"/>
              </a:ext>
            </a:extLst>
          </p:cNvPr>
          <p:cNvSpPr/>
          <p:nvPr/>
        </p:nvSpPr>
        <p:spPr>
          <a:xfrm>
            <a:off x="5848124" y="2353488"/>
            <a:ext cx="679924" cy="55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63B42-DE2B-4AED-B7D4-12F0EA1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 satellite infrastructure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82CC6A-A199-4400-A05D-F6FD7A083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types of data</a:t>
            </a:r>
          </a:p>
          <a:p>
            <a:pPr lvl="1"/>
            <a:r>
              <a:rPr lang="en-GB" dirty="0"/>
              <a:t>Telecommand: to manage the satellite</a:t>
            </a:r>
          </a:p>
          <a:p>
            <a:pPr lvl="1"/>
            <a:r>
              <a:rPr lang="en-GB" dirty="0"/>
              <a:t>Telemetry: to monitor a satellite</a:t>
            </a:r>
          </a:p>
          <a:p>
            <a:pPr lvl="1"/>
            <a:endParaRPr lang="en-GB" dirty="0"/>
          </a:p>
          <a:p>
            <a:r>
              <a:rPr lang="en-GB" dirty="0"/>
              <a:t>Protect data</a:t>
            </a:r>
          </a:p>
          <a:p>
            <a:pPr lvl="1"/>
            <a:r>
              <a:rPr lang="en-GB" dirty="0"/>
              <a:t>Confidentiality </a:t>
            </a:r>
            <a:r>
              <a:rPr lang="en-GB" dirty="0">
                <a:sym typeface="Wingdings" panose="05000000000000000000" pitchFamily="2" charset="2"/>
              </a:rPr>
              <a:t> Encryption</a:t>
            </a:r>
          </a:p>
          <a:p>
            <a:pPr marL="263525" lvl="1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263525" lvl="1" indent="0">
              <a:buNone/>
            </a:pPr>
            <a:br>
              <a:rPr lang="en-GB" dirty="0">
                <a:sym typeface="Wingdings" panose="05000000000000000000" pitchFamily="2" charset="2"/>
              </a:rPr>
            </a:br>
            <a:r>
              <a:rPr lang="en-GB" b="1" dirty="0">
                <a:sym typeface="Wingdings" panose="05000000000000000000" pitchFamily="2" charset="2"/>
              </a:rPr>
              <a:t>Ensure data cannot be understood when intercepted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Authenticity  Authentication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marL="263525" lvl="1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263525" lvl="1" indent="0">
              <a:buNone/>
            </a:pPr>
            <a:r>
              <a:rPr lang="en-GB" b="1" dirty="0">
                <a:sym typeface="Wingdings" panose="05000000000000000000" pitchFamily="2" charset="2"/>
              </a:rPr>
              <a:t>Ensure data sent by external actors are discarded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Limitation: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Very long bitstreams can be intercepted, therefore </a:t>
            </a:r>
            <a:r>
              <a:rPr lang="en-GB" u="sng" dirty="0">
                <a:sym typeface="Wingdings" panose="05000000000000000000" pitchFamily="2" charset="2"/>
              </a:rPr>
              <a:t>encryption and authentication algorithms can be broken</a:t>
            </a:r>
          </a:p>
          <a:p>
            <a:pPr lvl="1"/>
            <a:r>
              <a:rPr lang="en-GB" dirty="0"/>
              <a:t>Key exchange is vulnerable</a:t>
            </a:r>
          </a:p>
          <a:p>
            <a:pPr lvl="1"/>
            <a:r>
              <a:rPr lang="en-GB" dirty="0"/>
              <a:t>No protection against brute-force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D67B41-5371-410B-A4CC-D21C97A0455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3FF06D-7AED-4DAA-A623-0C36F3711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246D1-6945-4A42-86C5-D9DB26920AF0}"/>
              </a:ext>
            </a:extLst>
          </p:cNvPr>
          <p:cNvSpPr txBox="1"/>
          <p:nvPr/>
        </p:nvSpPr>
        <p:spPr>
          <a:xfrm>
            <a:off x="3863752" y="2492896"/>
            <a:ext cx="170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010010101001011001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D6E86-7A81-4F63-969F-1B66AD088C24}"/>
              </a:ext>
            </a:extLst>
          </p:cNvPr>
          <p:cNvSpPr txBox="1"/>
          <p:nvPr/>
        </p:nvSpPr>
        <p:spPr>
          <a:xfrm>
            <a:off x="6744072" y="2492895"/>
            <a:ext cx="2212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010101010110010101010010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B281D-C27B-4880-BCF8-C8849B9C2C09}"/>
              </a:ext>
            </a:extLst>
          </p:cNvPr>
          <p:cNvSpPr txBox="1"/>
          <p:nvPr/>
        </p:nvSpPr>
        <p:spPr>
          <a:xfrm>
            <a:off x="10200456" y="2492894"/>
            <a:ext cx="170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010010101001011001</a:t>
            </a:r>
          </a:p>
        </p:txBody>
      </p:sp>
      <p:pic>
        <p:nvPicPr>
          <p:cNvPr id="20" name="Graphic 19" descr="Gears">
            <a:extLst>
              <a:ext uri="{FF2B5EF4-FFF2-40B4-BE49-F238E27FC236}">
                <a16:creationId xmlns:a16="http://schemas.microsoft.com/office/drawing/2014/main" id="{C145E54E-77C5-446C-A019-17917945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124" y="2288982"/>
            <a:ext cx="679924" cy="679924"/>
          </a:xfrm>
          <a:prstGeom prst="rect">
            <a:avLst/>
          </a:prstGeom>
        </p:spPr>
      </p:pic>
      <p:pic>
        <p:nvPicPr>
          <p:cNvPr id="23" name="Graphic 22" descr="Key">
            <a:extLst>
              <a:ext uri="{FF2B5EF4-FFF2-40B4-BE49-F238E27FC236}">
                <a16:creationId xmlns:a16="http://schemas.microsoft.com/office/drawing/2014/main" id="{0E28E60F-4D7D-46AC-B1DB-7301D456C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5725" y="2904399"/>
            <a:ext cx="511879" cy="511879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BBC5EF4-7812-4D44-9B02-E23406659253}"/>
              </a:ext>
            </a:extLst>
          </p:cNvPr>
          <p:cNvCxnSpPr>
            <a:stCxn id="23" idx="3"/>
            <a:endCxn id="20" idx="2"/>
          </p:cNvCxnSpPr>
          <p:nvPr/>
        </p:nvCxnSpPr>
        <p:spPr>
          <a:xfrm flipV="1">
            <a:off x="4507604" y="2968906"/>
            <a:ext cx="1680482" cy="191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9D64FB-910F-45DC-A757-A1EDEEC11B55}"/>
              </a:ext>
            </a:extLst>
          </p:cNvPr>
          <p:cNvCxnSpPr>
            <a:stCxn id="13" idx="3"/>
            <a:endCxn id="20" idx="1"/>
          </p:cNvCxnSpPr>
          <p:nvPr/>
        </p:nvCxnSpPr>
        <p:spPr>
          <a:xfrm flipV="1">
            <a:off x="5566269" y="2628944"/>
            <a:ext cx="281855" cy="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4C76B2-13F4-4CA9-AD82-A2256FF80DAC}"/>
              </a:ext>
            </a:extLst>
          </p:cNvPr>
          <p:cNvCxnSpPr>
            <a:stCxn id="21" idx="3"/>
            <a:endCxn id="16" idx="1"/>
          </p:cNvCxnSpPr>
          <p:nvPr/>
        </p:nvCxnSpPr>
        <p:spPr>
          <a:xfrm>
            <a:off x="6528048" y="2628944"/>
            <a:ext cx="216024" cy="2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7CF2DD-0660-4F17-B497-0E916C10C033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 flipV="1">
            <a:off x="8956344" y="2631393"/>
            <a:ext cx="22422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C2681AF-918A-45FF-B97D-3B44AEF9D6D3}"/>
              </a:ext>
            </a:extLst>
          </p:cNvPr>
          <p:cNvSpPr/>
          <p:nvPr/>
        </p:nvSpPr>
        <p:spPr>
          <a:xfrm>
            <a:off x="9180570" y="2355937"/>
            <a:ext cx="679924" cy="55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Graphic 36" descr="Gears">
            <a:extLst>
              <a:ext uri="{FF2B5EF4-FFF2-40B4-BE49-F238E27FC236}">
                <a16:creationId xmlns:a16="http://schemas.microsoft.com/office/drawing/2014/main" id="{09E4F3DD-B34F-438E-9ADB-FB6C3409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570" y="2291431"/>
            <a:ext cx="679924" cy="679924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40453C-6FA3-484F-8AF8-6A313F0E8A38}"/>
              </a:ext>
            </a:extLst>
          </p:cNvPr>
          <p:cNvCxnSpPr>
            <a:cxnSpLocks/>
            <a:stCxn id="37" idx="3"/>
            <a:endCxn id="18" idx="1"/>
          </p:cNvCxnSpPr>
          <p:nvPr/>
        </p:nvCxnSpPr>
        <p:spPr>
          <a:xfrm>
            <a:off x="9860494" y="2631393"/>
            <a:ext cx="3399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3E4054D-D6AF-477F-AEC9-307B168F3C74}"/>
              </a:ext>
            </a:extLst>
          </p:cNvPr>
          <p:cNvCxnSpPr>
            <a:cxnSpLocks/>
            <a:stCxn id="49" idx="3"/>
            <a:endCxn id="37" idx="2"/>
          </p:cNvCxnSpPr>
          <p:nvPr/>
        </p:nvCxnSpPr>
        <p:spPr>
          <a:xfrm rot="10800000">
            <a:off x="9520532" y="2971356"/>
            <a:ext cx="1747736" cy="1889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Graphic 48" descr="Key">
            <a:extLst>
              <a:ext uri="{FF2B5EF4-FFF2-40B4-BE49-F238E27FC236}">
                <a16:creationId xmlns:a16="http://schemas.microsoft.com/office/drawing/2014/main" id="{FAC1913D-B7BA-480B-AE10-11870D15F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68268" y="2904400"/>
            <a:ext cx="511878" cy="5118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550BBBE-8F7F-4442-BA38-52D0BC8254FC}"/>
              </a:ext>
            </a:extLst>
          </p:cNvPr>
          <p:cNvSpPr/>
          <p:nvPr/>
        </p:nvSpPr>
        <p:spPr>
          <a:xfrm>
            <a:off x="5848124" y="4059752"/>
            <a:ext cx="679924" cy="55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ED9ED-4DE1-429E-96BD-9417734E5548}"/>
              </a:ext>
            </a:extLst>
          </p:cNvPr>
          <p:cNvSpPr txBox="1"/>
          <p:nvPr/>
        </p:nvSpPr>
        <p:spPr>
          <a:xfrm>
            <a:off x="3863752" y="4199160"/>
            <a:ext cx="170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010010101001011001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920EC1-A736-419E-B857-1B7D06480837}"/>
              </a:ext>
            </a:extLst>
          </p:cNvPr>
          <p:cNvSpPr txBox="1"/>
          <p:nvPr/>
        </p:nvSpPr>
        <p:spPr>
          <a:xfrm>
            <a:off x="6744072" y="4199159"/>
            <a:ext cx="2340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010010101001011001</a:t>
            </a:r>
            <a:r>
              <a:rPr lang="en-GB" sz="1200" dirty="0">
                <a:solidFill>
                  <a:srgbClr val="FF0000"/>
                </a:solidFill>
              </a:rPr>
              <a:t>1010010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77EAF0-74A2-4B74-BC34-ADE8B974A4DA}"/>
              </a:ext>
            </a:extLst>
          </p:cNvPr>
          <p:cNvSpPr txBox="1"/>
          <p:nvPr/>
        </p:nvSpPr>
        <p:spPr>
          <a:xfrm>
            <a:off x="10200456" y="4199158"/>
            <a:ext cx="170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010010101001011001</a:t>
            </a:r>
          </a:p>
        </p:txBody>
      </p:sp>
      <p:pic>
        <p:nvPicPr>
          <p:cNvPr id="31" name="Graphic 30" descr="Gears">
            <a:extLst>
              <a:ext uri="{FF2B5EF4-FFF2-40B4-BE49-F238E27FC236}">
                <a16:creationId xmlns:a16="http://schemas.microsoft.com/office/drawing/2014/main" id="{9F86F37B-711A-41C8-B736-64657FE4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124" y="3995246"/>
            <a:ext cx="679924" cy="679924"/>
          </a:xfrm>
          <a:prstGeom prst="rect">
            <a:avLst/>
          </a:prstGeom>
        </p:spPr>
      </p:pic>
      <p:pic>
        <p:nvPicPr>
          <p:cNvPr id="32" name="Graphic 31" descr="Key">
            <a:extLst>
              <a:ext uri="{FF2B5EF4-FFF2-40B4-BE49-F238E27FC236}">
                <a16:creationId xmlns:a16="http://schemas.microsoft.com/office/drawing/2014/main" id="{14E157D7-F85E-409C-9DBE-6215FDF9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5725" y="4610663"/>
            <a:ext cx="511879" cy="511879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279812F-12FD-49A9-BB5C-E12181C0079A}"/>
              </a:ext>
            </a:extLst>
          </p:cNvPr>
          <p:cNvCxnSpPr>
            <a:stCxn id="32" idx="3"/>
            <a:endCxn id="31" idx="2"/>
          </p:cNvCxnSpPr>
          <p:nvPr/>
        </p:nvCxnSpPr>
        <p:spPr>
          <a:xfrm flipV="1">
            <a:off x="4507604" y="4675170"/>
            <a:ext cx="1680482" cy="191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B06498-7CDC-4E86-AFAD-F8171F3FB857}"/>
              </a:ext>
            </a:extLst>
          </p:cNvPr>
          <p:cNvCxnSpPr>
            <a:stCxn id="24" idx="3"/>
            <a:endCxn id="31" idx="1"/>
          </p:cNvCxnSpPr>
          <p:nvPr/>
        </p:nvCxnSpPr>
        <p:spPr>
          <a:xfrm flipV="1">
            <a:off x="5566269" y="4335208"/>
            <a:ext cx="281855" cy="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2F3233-BFD0-4E2D-8568-D3481E1BAF75}"/>
              </a:ext>
            </a:extLst>
          </p:cNvPr>
          <p:cNvCxnSpPr>
            <a:stCxn id="22" idx="3"/>
            <a:endCxn id="26" idx="1"/>
          </p:cNvCxnSpPr>
          <p:nvPr/>
        </p:nvCxnSpPr>
        <p:spPr>
          <a:xfrm>
            <a:off x="6528048" y="4335208"/>
            <a:ext cx="216024" cy="2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342BD0-29B5-45B3-B982-9A79A6B5C73F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 flipV="1">
            <a:off x="9084585" y="4337657"/>
            <a:ext cx="9598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521F881-BD95-452A-B498-35958E2F2CF3}"/>
              </a:ext>
            </a:extLst>
          </p:cNvPr>
          <p:cNvSpPr/>
          <p:nvPr/>
        </p:nvSpPr>
        <p:spPr>
          <a:xfrm>
            <a:off x="9180570" y="4062201"/>
            <a:ext cx="679924" cy="55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Graphic 39" descr="Gears">
            <a:extLst>
              <a:ext uri="{FF2B5EF4-FFF2-40B4-BE49-F238E27FC236}">
                <a16:creationId xmlns:a16="http://schemas.microsoft.com/office/drawing/2014/main" id="{601142B8-8031-420C-9BD1-10BE644E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570" y="3997695"/>
            <a:ext cx="679924" cy="679924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923D7E-B985-4C1D-BA1A-1F3ED08E3EC5}"/>
              </a:ext>
            </a:extLst>
          </p:cNvPr>
          <p:cNvCxnSpPr>
            <a:cxnSpLocks/>
            <a:stCxn id="40" idx="3"/>
            <a:endCxn id="28" idx="1"/>
          </p:cNvCxnSpPr>
          <p:nvPr/>
        </p:nvCxnSpPr>
        <p:spPr>
          <a:xfrm>
            <a:off x="9860494" y="4337657"/>
            <a:ext cx="3399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AC7BF8A-2109-4BBA-8D38-FB02A0491DD7}"/>
              </a:ext>
            </a:extLst>
          </p:cNvPr>
          <p:cNvCxnSpPr>
            <a:cxnSpLocks/>
            <a:stCxn id="45" idx="3"/>
            <a:endCxn id="40" idx="2"/>
          </p:cNvCxnSpPr>
          <p:nvPr/>
        </p:nvCxnSpPr>
        <p:spPr>
          <a:xfrm rot="10800000">
            <a:off x="9520532" y="4677620"/>
            <a:ext cx="1747736" cy="1889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Graphic 44" descr="Key">
            <a:extLst>
              <a:ext uri="{FF2B5EF4-FFF2-40B4-BE49-F238E27FC236}">
                <a16:creationId xmlns:a16="http://schemas.microsoft.com/office/drawing/2014/main" id="{710E5640-ED8A-4F84-B958-586BB7412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68268" y="4610664"/>
            <a:ext cx="511878" cy="511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068BDD-0A5D-4372-8116-F5C0BDC1EA3E}"/>
              </a:ext>
            </a:extLst>
          </p:cNvPr>
          <p:cNvSpPr txBox="1"/>
          <p:nvPr/>
        </p:nvSpPr>
        <p:spPr>
          <a:xfrm>
            <a:off x="4056156" y="2143820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Original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3625C-95CD-4011-BD26-A26413872AB4}"/>
              </a:ext>
            </a:extLst>
          </p:cNvPr>
          <p:cNvSpPr txBox="1"/>
          <p:nvPr/>
        </p:nvSpPr>
        <p:spPr>
          <a:xfrm>
            <a:off x="10452030" y="214572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Original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5F4C8-3309-4A8A-A269-510F4A176922}"/>
              </a:ext>
            </a:extLst>
          </p:cNvPr>
          <p:cNvSpPr txBox="1"/>
          <p:nvPr/>
        </p:nvSpPr>
        <p:spPr>
          <a:xfrm>
            <a:off x="7159515" y="2145726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Encrypted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D0A74-D6FA-4E1A-A850-80FF8B95F029}"/>
              </a:ext>
            </a:extLst>
          </p:cNvPr>
          <p:cNvSpPr txBox="1"/>
          <p:nvPr/>
        </p:nvSpPr>
        <p:spPr>
          <a:xfrm>
            <a:off x="4045375" y="3839397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Original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316F3-3FD0-4359-A43B-8FAAF1439C2D}"/>
              </a:ext>
            </a:extLst>
          </p:cNvPr>
          <p:cNvSpPr txBox="1"/>
          <p:nvPr/>
        </p:nvSpPr>
        <p:spPr>
          <a:xfrm>
            <a:off x="10441249" y="384130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78280-C5F7-45E1-90D2-35DB8C36618B}"/>
              </a:ext>
            </a:extLst>
          </p:cNvPr>
          <p:cNvSpPr txBox="1"/>
          <p:nvPr/>
        </p:nvSpPr>
        <p:spPr>
          <a:xfrm>
            <a:off x="7032104" y="371703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/>
              <a:t>Original data + </a:t>
            </a:r>
          </a:p>
          <a:p>
            <a:pPr algn="ctr"/>
            <a:r>
              <a:rPr lang="en-GB" sz="1400" i="1" dirty="0"/>
              <a:t>Authenticity stamp</a:t>
            </a:r>
          </a:p>
        </p:txBody>
      </p:sp>
    </p:spTree>
    <p:extLst>
      <p:ext uri="{BB962C8B-B14F-4D97-AF65-F5344CB8AC3E}">
        <p14:creationId xmlns:p14="http://schemas.microsoft.com/office/powerpoint/2010/main" val="26955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6" grpId="0"/>
      <p:bldP spid="18" grpId="0"/>
      <p:bldP spid="35" grpId="0" animBg="1"/>
      <p:bldP spid="22" grpId="0" animBg="1"/>
      <p:bldP spid="24" grpId="0"/>
      <p:bldP spid="26" grpId="0"/>
      <p:bldP spid="28" grpId="0"/>
      <p:bldP spid="39" grpId="0" animBg="1"/>
      <p:bldP spid="2" grpId="0"/>
      <p:bldP spid="3" grpId="0"/>
      <p:bldP spid="4" grpId="0"/>
      <p:bldP spid="5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table, sitting, plate&#10;&#10;Description automatically generated">
            <a:extLst>
              <a:ext uri="{FF2B5EF4-FFF2-40B4-BE49-F238E27FC236}">
                <a16:creationId xmlns:a16="http://schemas.microsoft.com/office/drawing/2014/main" id="{7928EE02-4CF1-4787-A473-0E3CC9207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118" y="4365104"/>
            <a:ext cx="7644882" cy="249289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0864BED-71D0-4CC2-9914-31105C19561F}"/>
              </a:ext>
            </a:extLst>
          </p:cNvPr>
          <p:cNvSpPr/>
          <p:nvPr/>
        </p:nvSpPr>
        <p:spPr>
          <a:xfrm>
            <a:off x="7176120" y="1919636"/>
            <a:ext cx="3384377" cy="330956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isometricOffAxis1Top"/>
            <a:lightRig rig="threePt" dir="t"/>
          </a:scene3d>
          <a:sp3d>
            <a:bevelT w="1473200" h="14795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959856-B4D8-4A55-9276-118FDFCF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 satellite infrastructure signals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A0E7FA-C32A-41DA-A343-EEFDAB20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Purpose:</a:t>
            </a:r>
            <a:r>
              <a:rPr lang="en-GB" dirty="0"/>
              <a:t> avoid external actors can receive (understand) or transmit (replicate) the signal</a:t>
            </a:r>
          </a:p>
          <a:p>
            <a:endParaRPr lang="en-GB" dirty="0"/>
          </a:p>
          <a:p>
            <a:r>
              <a:rPr lang="en-GB" dirty="0"/>
              <a:t>Solution 1: </a:t>
            </a:r>
          </a:p>
          <a:p>
            <a:pPr lvl="1"/>
            <a:r>
              <a:rPr lang="en-GB" dirty="0"/>
              <a:t>Unknown or unpredictable signal characteristics </a:t>
            </a:r>
            <a:r>
              <a:rPr lang="en-GB" dirty="0">
                <a:sym typeface="Wingdings" panose="05000000000000000000" pitchFamily="2" charset="2"/>
              </a:rPr>
              <a:t> encrypted or (pseudo) random parameters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Signal parameters: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Frequency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Code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…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Certain level of resilience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Limitation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Initial agreement required: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Secret documents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Key exchange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Process is intrinsically vulnerable</a:t>
            </a:r>
          </a:p>
          <a:p>
            <a:pPr lvl="1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29349D-6F44-4551-ADF7-AE613DCE5D9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1B405-43F1-4448-B9E3-7D9FBAE328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11" name="Content Placeholder 10" descr="A satellite in space&#10;&#10;Description automatically generated">
            <a:extLst>
              <a:ext uri="{FF2B5EF4-FFF2-40B4-BE49-F238E27FC236}">
                <a16:creationId xmlns:a16="http://schemas.microsoft.com/office/drawing/2014/main" id="{8E4D749C-C75D-4D8B-8A80-9188F8C4B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2780928"/>
            <a:ext cx="2419469" cy="1152128"/>
          </a:xfrm>
          <a:prstGeom prst="rect">
            <a:avLst/>
          </a:prstGeom>
        </p:spPr>
      </p:pic>
      <p:pic>
        <p:nvPicPr>
          <p:cNvPr id="17" name="Picture 16" descr="A picture containing object, standing, holding, sitting&#10;&#10;Description automatically generated">
            <a:extLst>
              <a:ext uri="{FF2B5EF4-FFF2-40B4-BE49-F238E27FC236}">
                <a16:creationId xmlns:a16="http://schemas.microsoft.com/office/drawing/2014/main" id="{1FB18D6F-F28D-43F2-8E37-7EC44D0EB1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4508331"/>
            <a:ext cx="734719" cy="734719"/>
          </a:xfrm>
          <a:prstGeom prst="rect">
            <a:avLst/>
          </a:prstGeom>
        </p:spPr>
      </p:pic>
      <p:pic>
        <p:nvPicPr>
          <p:cNvPr id="19" name="Picture 18" descr="A picture containing object, person, table, sitting&#10;&#10;Description automatically generated">
            <a:extLst>
              <a:ext uri="{FF2B5EF4-FFF2-40B4-BE49-F238E27FC236}">
                <a16:creationId xmlns:a16="http://schemas.microsoft.com/office/drawing/2014/main" id="{B6C18867-9C44-4038-A0B0-A126DC5D46A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86" y="4253121"/>
            <a:ext cx="441551" cy="4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table, sitting, plate&#10;&#10;Description automatically generated">
            <a:extLst>
              <a:ext uri="{FF2B5EF4-FFF2-40B4-BE49-F238E27FC236}">
                <a16:creationId xmlns:a16="http://schemas.microsoft.com/office/drawing/2014/main" id="{7928EE02-4CF1-4787-A473-0E3CC9207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118" y="4365104"/>
            <a:ext cx="7644882" cy="249289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B959856-B4D8-4A55-9276-118FDFCF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 satellite infrastructure signals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A0E7FA-C32A-41DA-A343-EEFDAB20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Purpose:</a:t>
            </a:r>
            <a:r>
              <a:rPr lang="en-GB" dirty="0"/>
              <a:t> avoid external actors can receive (understand) or transmit (replicate) the signal</a:t>
            </a:r>
          </a:p>
          <a:p>
            <a:endParaRPr lang="en-GB" dirty="0"/>
          </a:p>
          <a:p>
            <a:r>
              <a:rPr lang="en-GB" dirty="0"/>
              <a:t>Solution 2: </a:t>
            </a:r>
          </a:p>
          <a:p>
            <a:pPr lvl="1"/>
            <a:r>
              <a:rPr lang="en-GB" dirty="0"/>
              <a:t>Avoid that anyone can intercept the signal </a:t>
            </a:r>
            <a:r>
              <a:rPr lang="en-GB" dirty="0">
                <a:sym typeface="Wingdings" panose="05000000000000000000" pitchFamily="2" charset="2"/>
              </a:rPr>
              <a:t> laser connection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Connection is point-to-point, collocation is needed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Advantages: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Very high data rate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High level of confidentiality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High level of resilience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Limitation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Availability limited by atmospheric conditions. Diversity is needed</a:t>
            </a:r>
          </a:p>
          <a:p>
            <a:pPr lvl="1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29349D-6F44-4551-ADF7-AE613DCE5D9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1B405-43F1-4448-B9E3-7D9FBAE328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 Hacking – How to secure satellite links</a:t>
            </a:r>
          </a:p>
        </p:txBody>
      </p:sp>
      <p:pic>
        <p:nvPicPr>
          <p:cNvPr id="11" name="Content Placeholder 10" descr="A satellite in space&#10;&#10;Description automatically generated">
            <a:extLst>
              <a:ext uri="{FF2B5EF4-FFF2-40B4-BE49-F238E27FC236}">
                <a16:creationId xmlns:a16="http://schemas.microsoft.com/office/drawing/2014/main" id="{8E4D749C-C75D-4D8B-8A80-9188F8C4B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2780928"/>
            <a:ext cx="2419469" cy="1152128"/>
          </a:xfrm>
          <a:prstGeom prst="rect">
            <a:avLst/>
          </a:prstGeom>
        </p:spPr>
      </p:pic>
      <p:pic>
        <p:nvPicPr>
          <p:cNvPr id="3" name="Picture 2" descr="A picture containing indoor, appliance, sitting, remote&#10;&#10;Description automatically generated">
            <a:extLst>
              <a:ext uri="{FF2B5EF4-FFF2-40B4-BE49-F238E27FC236}">
                <a16:creationId xmlns:a16="http://schemas.microsoft.com/office/drawing/2014/main" id="{D0A01816-1327-49FD-A54A-36E512C470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64" y="4293096"/>
            <a:ext cx="1809475" cy="9034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66B240-C68D-4178-BFEB-FE2D40C69E7C}"/>
              </a:ext>
            </a:extLst>
          </p:cNvPr>
          <p:cNvCxnSpPr>
            <a:cxnSpLocks/>
          </p:cNvCxnSpPr>
          <p:nvPr/>
        </p:nvCxnSpPr>
        <p:spPr>
          <a:xfrm flipV="1">
            <a:off x="7778378" y="3573016"/>
            <a:ext cx="909910" cy="1019238"/>
          </a:xfrm>
          <a:prstGeom prst="line">
            <a:avLst/>
          </a:prstGeom>
          <a:ln w="6350" cap="rnd">
            <a:solidFill>
              <a:schemeClr val="accent2">
                <a:lumMod val="75000"/>
                <a:alpha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ertina grafic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Personalizzat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lide di chiusur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10479</TotalTime>
  <Words>1054</Words>
  <Application>Microsoft Office PowerPoint</Application>
  <PresentationFormat>Widescreen</PresentationFormat>
  <Paragraphs>168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(Intestazioni)</vt:lpstr>
      <vt:lpstr>Arial</vt:lpstr>
      <vt:lpstr>Arial</vt:lpstr>
      <vt:lpstr>Calibri</vt:lpstr>
      <vt:lpstr>Times New Roman</vt:lpstr>
      <vt:lpstr>copertina grafica</vt:lpstr>
      <vt:lpstr>Personalizza struttura</vt:lpstr>
      <vt:lpstr>base</vt:lpstr>
      <vt:lpstr>Slide di chiusura</vt:lpstr>
      <vt:lpstr>think-cell Slide</vt:lpstr>
      <vt:lpstr>Satellite Hacking – How to secure satellite links  Nicola De Quattro Head of Engineering and Innovation</vt:lpstr>
      <vt:lpstr>Definition of hacking</vt:lpstr>
      <vt:lpstr>Definition of hacking</vt:lpstr>
      <vt:lpstr>What is a satellite</vt:lpstr>
      <vt:lpstr>Satellites in our daily life</vt:lpstr>
      <vt:lpstr>How can we protect the access to a satellite?</vt:lpstr>
      <vt:lpstr>Protect satellite infrastructure data</vt:lpstr>
      <vt:lpstr>Protect satellite infrastructure signals</vt:lpstr>
      <vt:lpstr>Protect satellite infrastructure signals</vt:lpstr>
      <vt:lpstr>Protect the security mechanism</vt:lpstr>
      <vt:lpstr>Our activities at Vitrociset Belgium</vt:lpstr>
      <vt:lpstr>Conclusions</vt:lpstr>
      <vt:lpstr>PowerPoint Presentation</vt:lpstr>
    </vt:vector>
  </TitlesOfParts>
  <Company>Finmeccanica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 Oliva</dc:creator>
  <cp:lastModifiedBy>Nicola De Quattro</cp:lastModifiedBy>
  <cp:revision>2155</cp:revision>
  <cp:lastPrinted>2016-04-22T13:02:52Z</cp:lastPrinted>
  <dcterms:created xsi:type="dcterms:W3CDTF">2012-04-02T20:29:13Z</dcterms:created>
  <dcterms:modified xsi:type="dcterms:W3CDTF">2020-10-12T16:42:29Z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b74dfc-5370-495b-a558-17d0b0e2e222_Enabled">
    <vt:lpwstr>True</vt:lpwstr>
  </property>
  <property fmtid="{D5CDD505-2E9C-101B-9397-08002B2CF9AE}" pid="3" name="MSIP_Label_18b74dfc-5370-495b-a558-17d0b0e2e222_SiteId">
    <vt:lpwstr>31ae1cef-2393-4eb1-8962-4e4bbfccd663</vt:lpwstr>
  </property>
  <property fmtid="{D5CDD505-2E9C-101B-9397-08002B2CF9AE}" pid="4" name="MSIP_Label_18b74dfc-5370-495b-a558-17d0b0e2e222_Owner">
    <vt:lpwstr>aridon@telespazio.corp</vt:lpwstr>
  </property>
  <property fmtid="{D5CDD505-2E9C-101B-9397-08002B2CF9AE}" pid="5" name="MSIP_Label_18b74dfc-5370-495b-a558-17d0b0e2e222_SetDate">
    <vt:lpwstr>2020-01-09T06:50:04.2792151Z</vt:lpwstr>
  </property>
  <property fmtid="{D5CDD505-2E9C-101B-9397-08002B2CF9AE}" pid="6" name="MSIP_Label_18b74dfc-5370-495b-a558-17d0b0e2e222_Name">
    <vt:lpwstr>Company Restricted</vt:lpwstr>
  </property>
  <property fmtid="{D5CDD505-2E9C-101B-9397-08002B2CF9AE}" pid="7" name="MSIP_Label_18b74dfc-5370-495b-a558-17d0b0e2e222_Application">
    <vt:lpwstr>Microsoft Azure Information Protection</vt:lpwstr>
  </property>
  <property fmtid="{D5CDD505-2E9C-101B-9397-08002B2CF9AE}" pid="8" name="MSIP_Label_18b74dfc-5370-495b-a558-17d0b0e2e222_Extended_MSFT_Method">
    <vt:lpwstr>Manual</vt:lpwstr>
  </property>
  <property fmtid="{D5CDD505-2E9C-101B-9397-08002B2CF9AE}" pid="9" name="MSIP_Label_141a5bff-b056-4256-a231-a5ba821770d4_Enabled">
    <vt:lpwstr>True</vt:lpwstr>
  </property>
  <property fmtid="{D5CDD505-2E9C-101B-9397-08002B2CF9AE}" pid="10" name="MSIP_Label_141a5bff-b056-4256-a231-a5ba821770d4_SiteId">
    <vt:lpwstr>31ae1cef-2393-4eb1-8962-4e4bbfccd663</vt:lpwstr>
  </property>
  <property fmtid="{D5CDD505-2E9C-101B-9397-08002B2CF9AE}" pid="11" name="MSIP_Label_141a5bff-b056-4256-a231-a5ba821770d4_Owner">
    <vt:lpwstr>aridon@telespazio.corp</vt:lpwstr>
  </property>
  <property fmtid="{D5CDD505-2E9C-101B-9397-08002B2CF9AE}" pid="12" name="MSIP_Label_141a5bff-b056-4256-a231-a5ba821770d4_SetDate">
    <vt:lpwstr>2020-01-09T06:50:04.2792151Z</vt:lpwstr>
  </property>
  <property fmtid="{D5CDD505-2E9C-101B-9397-08002B2CF9AE}" pid="13" name="MSIP_Label_141a5bff-b056-4256-a231-a5ba821770d4_Name">
    <vt:lpwstr>Mark</vt:lpwstr>
  </property>
  <property fmtid="{D5CDD505-2E9C-101B-9397-08002B2CF9AE}" pid="14" name="MSIP_Label_141a5bff-b056-4256-a231-a5ba821770d4_Application">
    <vt:lpwstr>Microsoft Azure Information Protection</vt:lpwstr>
  </property>
  <property fmtid="{D5CDD505-2E9C-101B-9397-08002B2CF9AE}" pid="15" name="MSIP_Label_141a5bff-b056-4256-a231-a5ba821770d4_Parent">
    <vt:lpwstr>18b74dfc-5370-495b-a558-17d0b0e2e222</vt:lpwstr>
  </property>
  <property fmtid="{D5CDD505-2E9C-101B-9397-08002B2CF9AE}" pid="16" name="MSIP_Label_141a5bff-b056-4256-a231-a5ba821770d4_Extended_MSFT_Method">
    <vt:lpwstr>Manual</vt:lpwstr>
  </property>
  <property fmtid="{D5CDD505-2E9C-101B-9397-08002B2CF9AE}" pid="17" name="Sensitivity">
    <vt:lpwstr>Company Restricted Mark</vt:lpwstr>
  </property>
</Properties>
</file>