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73" r:id="rId5"/>
    <p:sldId id="501" r:id="rId6"/>
    <p:sldId id="392" r:id="rId7"/>
    <p:sldId id="391" r:id="rId8"/>
    <p:sldId id="511" r:id="rId9"/>
    <p:sldId id="518" r:id="rId10"/>
    <p:sldId id="435" r:id="rId11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ALS GRAELLS Robert (RTD)" initials="CGR(" lastIdx="7" clrIdx="0">
    <p:extLst/>
  </p:cmAuthor>
  <p:cmAuthor id="2" name="GALEAZZI Emanuela (EISMEA)" initials="GE(" lastIdx="1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9A0"/>
    <a:srgbClr val="86F7B8"/>
    <a:srgbClr val="AAC5E6"/>
    <a:srgbClr val="ECAAAA"/>
    <a:srgbClr val="2804DE"/>
    <a:srgbClr val="DBD0D0"/>
    <a:srgbClr val="5439A1"/>
    <a:srgbClr val="B7A8E0"/>
    <a:srgbClr val="5939A1"/>
    <a:srgbClr val="4F3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9" autoAdjust="0"/>
    <p:restoredTop sz="59162" autoAdjust="0"/>
  </p:normalViewPr>
  <p:slideViewPr>
    <p:cSldViewPr snapToGrid="0" showGuides="1">
      <p:cViewPr varScale="1">
        <p:scale>
          <a:sx n="40" d="100"/>
          <a:sy n="40" d="100"/>
        </p:scale>
        <p:origin x="1676" y="48"/>
      </p:cViewPr>
      <p:guideLst>
        <p:guide orient="horz" pos="2160"/>
        <p:guide pos="30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7AEBB-C69E-4BAE-AA6E-B3237D98564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A132C-414A-4503-B2F2-8D112C12A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97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AA12-E1F9-4F3A-A08E-969679F101E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B4630-D7C7-4E5B-8CA1-11ECA8C2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6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4630-D7C7-4E5B-8CA1-11ECA8C22ED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73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4630-D7C7-4E5B-8CA1-11ECA8C22E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3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4630-D7C7-4E5B-8CA1-11ECA8C22ED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47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4630-D7C7-4E5B-8CA1-11ECA8C22ED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68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4630-D7C7-4E5B-8CA1-11ECA8C22ED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60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4" y="39188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913" y="48105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4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" y="0"/>
            <a:ext cx="121881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4" y="46300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913" y="55217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91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" y="0"/>
            <a:ext cx="1218134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06404" y="46300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20913" y="55217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26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" y="0"/>
            <a:ext cx="12181345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6404" y="46300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0913" y="55217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66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" y="0"/>
            <a:ext cx="12188196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6404" y="46300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20913" y="55217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3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" y="0"/>
            <a:ext cx="12188196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06404" y="46300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20913" y="55217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28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" y="0"/>
            <a:ext cx="121854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9" y="1482719"/>
            <a:ext cx="1104570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5439A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6" y="2377158"/>
            <a:ext cx="11045709" cy="3842667"/>
          </a:xfrm>
          <a:prstGeom prst="rect">
            <a:avLst/>
          </a:prstGeom>
        </p:spPr>
        <p:txBody>
          <a:bodyPr/>
          <a:lstStyle>
            <a:lvl1pPr>
              <a:buClr>
                <a:srgbClr val="CC2F2F"/>
              </a:buCl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36575" indent="-274638">
              <a:buFont typeface="Segoe UI" panose="020B0502040204020203" pitchFamily="34" charset="0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77514" y="63708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1B46D-6379-471F-B62F-8DF864A0151A}" type="slidenum">
              <a:rPr lang="en-GB" sz="1200" smtClean="0"/>
              <a:pPr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283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" y="0"/>
            <a:ext cx="12185401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2779" y="1584317"/>
            <a:ext cx="1104570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5439A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2776" y="2377158"/>
            <a:ext cx="11045709" cy="3842667"/>
          </a:xfrm>
          <a:prstGeom prst="rect">
            <a:avLst/>
          </a:prstGeom>
        </p:spPr>
        <p:txBody>
          <a:bodyPr/>
          <a:lstStyle>
            <a:lvl1pPr>
              <a:buClr>
                <a:srgbClr val="CC2F2F"/>
              </a:buCl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36575" indent="-274638">
              <a:buFont typeface="Segoe UI" panose="020B0502040204020203" pitchFamily="34" charset="0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77514" y="63708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1B46D-6379-471F-B62F-8DF864A0151A}" type="slidenum">
              <a:rPr lang="en-GB" sz="1200" smtClean="0"/>
              <a:pPr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3440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" y="0"/>
            <a:ext cx="12185401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2776" y="3175444"/>
            <a:ext cx="11045709" cy="11841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C2F2F"/>
              </a:buClr>
              <a:buNone/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61937" indent="0">
              <a:buFont typeface="Segoe UI" panose="020B0502040204020203" pitchFamily="34" charset="0"/>
              <a:buNone/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37612" y="5556092"/>
            <a:ext cx="6757851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© European Union, 2021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C2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Reuse of this document is allowed, provided appropriate credit is given and any changes are indicated (Creative Commons Attribution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C2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4.0 International license). For any use or reproduction of elements that are not owned by the EU, permission may need to be sought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C2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directly from the respective right holders.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C2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All images © European Union, unless otherwise stated. Image sources: ©Tom Merton/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Caia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Image, #315243588; ©REDPIXEL, #220695664; ©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Halfpoint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#180578699; ©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bnenin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#213968072; ©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MyMicrostock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Stocksy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#3094437622021. Source: Stock.Adobe.com. Icons ©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Flaticon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– all rights reserved.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2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477514" y="63708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1B46D-6379-471F-B62F-8DF864A0151A}" type="slidenum">
              <a:rPr lang="en-GB" sz="1200" smtClean="0"/>
              <a:pPr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9539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5" r:id="rId4"/>
    <p:sldLayoutId id="2147483666" r:id="rId5"/>
    <p:sldLayoutId id="2147483667" r:id="rId6"/>
    <p:sldLayoutId id="2147483650" r:id="rId7"/>
    <p:sldLayoutId id="2147483652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ic.ec.europa.eu/eic-work-programme-2022_en" TargetMode="External"/><Relationship Id="rId2" Type="http://schemas.openxmlformats.org/officeDocument/2006/relationships/hyperlink" Target="https://eic.ec.europa.eu/eic-funding-opportunities_en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ic.ec.europa.eu/eic-funding-opportunities/eic-prizes/eu-prize-women-innovators_e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279" y="5954077"/>
            <a:ext cx="4841515" cy="18078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IE" sz="2000" dirty="0"/>
              <a:t>European Innovation Council and SME Agency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3279" y="3616658"/>
            <a:ext cx="9144000" cy="2695928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2200" dirty="0" smtClean="0"/>
              <a:t>Stela </a:t>
            </a:r>
            <a:r>
              <a:rPr lang="en-IE" sz="2200" dirty="0" err="1" smtClean="0"/>
              <a:t>Tkatchova</a:t>
            </a:r>
            <a:r>
              <a:rPr lang="en-IE" sz="2200" dirty="0" smtClean="0"/>
              <a:t/>
            </a:r>
            <a:br>
              <a:rPr lang="en-IE" sz="2200" dirty="0" smtClean="0"/>
            </a:br>
            <a:r>
              <a:rPr lang="en-IE" sz="2200" dirty="0" smtClean="0"/>
              <a:t>EIC Programme Manager for Space</a:t>
            </a:r>
            <a:br>
              <a:rPr lang="en-IE" sz="2200" dirty="0" smtClean="0"/>
            </a:br>
            <a:r>
              <a:rPr lang="en-IE" sz="2200" dirty="0" smtClean="0"/>
              <a:t>19/10/2022</a:t>
            </a:r>
            <a:r>
              <a:rPr lang="en-IE" sz="2200" dirty="0" smtClean="0"/>
              <a:t/>
            </a:r>
            <a:br>
              <a:rPr lang="en-IE" sz="22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67" y="724508"/>
            <a:ext cx="11045707" cy="1325563"/>
          </a:xfrm>
        </p:spPr>
        <p:txBody>
          <a:bodyPr/>
          <a:lstStyle/>
          <a:p>
            <a:r>
              <a:rPr lang="en-IE" dirty="0"/>
              <a:t>Disruptive </a:t>
            </a:r>
            <a:r>
              <a:rPr lang="en-IE" dirty="0" smtClean="0"/>
              <a:t>Innovation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66" y="1544645"/>
            <a:ext cx="6575473" cy="50745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IE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IE" sz="2000" dirty="0"/>
              <a:t>EIC objective is identify, develop and deploy high risk innovations with a focus on breakthrough market creation and deep tech innovations </a:t>
            </a:r>
            <a:r>
              <a:rPr lang="en-IE" sz="2000" dirty="0" smtClean="0"/>
              <a:t>(Pillar III Innovative Europe) </a:t>
            </a:r>
            <a:endParaRPr lang="en-IE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Funding their disruptive/high-risk ideas and supporting them in the process of disruptive innovation, demonstration and commercialization  with transversal EIC Pathfinder, Transition and Accelerator programs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687" y="1418482"/>
            <a:ext cx="4185921" cy="37693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07524" y="5187842"/>
            <a:ext cx="3265714" cy="321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Courtesy: </a:t>
            </a:r>
            <a:r>
              <a:rPr lang="en-IE" sz="1200" dirty="0" smtClean="0">
                <a:solidFill>
                  <a:schemeClr val="tx1"/>
                </a:solidFill>
              </a:rPr>
              <a:t>ESA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8" y="297278"/>
            <a:ext cx="9662497" cy="13255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Impacts of the pilot: EIC Pathfinder projects and Accelerator companies in all main fields of breakthrough technology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72148" y="1141647"/>
            <a:ext cx="10416172" cy="5627341"/>
            <a:chOff x="1214048" y="1597009"/>
            <a:chExt cx="8528093" cy="50167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4048" y="1597009"/>
              <a:ext cx="8528093" cy="5016758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4604822" y="2626920"/>
              <a:ext cx="760395" cy="20147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700" b="1" dirty="0"/>
                <a:t>PATHFINDER</a:t>
              </a:r>
              <a:endParaRPr lang="en-GB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2678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6" y="810594"/>
            <a:ext cx="11045707" cy="87753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EIC </a:t>
            </a:r>
            <a:r>
              <a:rPr lang="en-US" sz="4000" dirty="0" smtClean="0"/>
              <a:t>Programs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12466" y="1466488"/>
            <a:ext cx="4913644" cy="152914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ts val="600"/>
              </a:spcAft>
            </a:pPr>
            <a:endParaRPr lang="en-US" sz="1400" dirty="0">
              <a:solidFill>
                <a:schemeClr val="bg1"/>
              </a:solidFill>
            </a:endParaRPr>
          </a:p>
          <a:p>
            <a:pPr marL="3175" fontAlgn="base"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Pathfinder</a:t>
            </a:r>
            <a:r>
              <a:rPr lang="en-US" sz="2000" dirty="0">
                <a:solidFill>
                  <a:schemeClr val="bg1"/>
                </a:solidFill>
              </a:rPr>
              <a:t> (TRL1-4)</a:t>
            </a:r>
          </a:p>
          <a:p>
            <a:pPr marL="288925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For consortia</a:t>
            </a:r>
          </a:p>
          <a:p>
            <a:pPr marL="288925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Early stage research on breakthrough </a:t>
            </a:r>
            <a:r>
              <a:rPr lang="en-US" sz="1600" dirty="0" smtClean="0">
                <a:solidFill>
                  <a:schemeClr val="bg1"/>
                </a:solidFill>
              </a:rPr>
              <a:t>technologies</a:t>
            </a:r>
          </a:p>
          <a:p>
            <a:pPr marL="288925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Grants </a:t>
            </a:r>
            <a:r>
              <a:rPr lang="en-US" sz="1600" b="1" dirty="0">
                <a:solidFill>
                  <a:schemeClr val="bg1"/>
                </a:solidFill>
              </a:rPr>
              <a:t>up to €3/4 million</a:t>
            </a:r>
          </a:p>
          <a:p>
            <a:pPr marL="174625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2466" y="3082719"/>
            <a:ext cx="4913644" cy="1598141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Transition </a:t>
            </a:r>
            <a:r>
              <a:rPr lang="en-US" sz="2000" dirty="0">
                <a:solidFill>
                  <a:schemeClr val="bg1"/>
                </a:solidFill>
              </a:rPr>
              <a:t>(TRL 4-6)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For consortia and single entities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Technology maturation from proof of concept to validation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Business &amp; market </a:t>
            </a:r>
            <a:r>
              <a:rPr lang="en-US" sz="1600" dirty="0" smtClean="0">
                <a:solidFill>
                  <a:schemeClr val="bg1"/>
                </a:solidFill>
              </a:rPr>
              <a:t>readiness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Grants </a:t>
            </a:r>
            <a:r>
              <a:rPr lang="en-US" sz="1600" b="1" dirty="0">
                <a:solidFill>
                  <a:schemeClr val="bg1"/>
                </a:solidFill>
              </a:rPr>
              <a:t>up to €2.5 million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2466" y="4795122"/>
            <a:ext cx="4913644" cy="17036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Accelerator </a:t>
            </a:r>
            <a:r>
              <a:rPr lang="en-US" sz="2000" dirty="0">
                <a:solidFill>
                  <a:schemeClr val="bg1"/>
                </a:solidFill>
              </a:rPr>
              <a:t>(TRL 6-9)</a:t>
            </a:r>
            <a:endParaRPr lang="en-US" sz="1600" b="1" dirty="0">
              <a:solidFill>
                <a:schemeClr val="bg1"/>
              </a:solidFill>
            </a:endParaRPr>
          </a:p>
          <a:p>
            <a:pPr marL="271463" indent="-268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For individual SMEs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Development &amp; scale up of deep-tech/ disruptive innovations by startups/ SMEs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Blended finance (</a:t>
            </a:r>
            <a:r>
              <a:rPr lang="en-US" sz="1600" b="1" dirty="0">
                <a:solidFill>
                  <a:schemeClr val="bg1"/>
                </a:solidFill>
              </a:rPr>
              <a:t>grants up to €2.5 million; equity investment up to €15 </a:t>
            </a:r>
            <a:r>
              <a:rPr lang="en-US" sz="1600" b="1" dirty="0" smtClean="0">
                <a:solidFill>
                  <a:schemeClr val="bg1"/>
                </a:solidFill>
              </a:rPr>
              <a:t>million or above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1477525"/>
            <a:ext cx="6096000" cy="53553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Focus on </a:t>
            </a:r>
            <a:r>
              <a:rPr lang="en-GB" b="1" dirty="0"/>
              <a:t>breakthrough, </a:t>
            </a:r>
            <a:r>
              <a:rPr lang="en-GB" b="1" dirty="0" smtClean="0"/>
              <a:t>game-changing, market-creating</a:t>
            </a:r>
            <a:r>
              <a:rPr lang="en-GB" b="1" dirty="0"/>
              <a:t>, </a:t>
            </a:r>
            <a:r>
              <a:rPr lang="en-GB" b="1" dirty="0" smtClean="0"/>
              <a:t>deep-tech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Mainly bottom up </a:t>
            </a:r>
            <a:r>
              <a:rPr lang="en-GB" dirty="0"/>
              <a:t>complemented by targeted funding on strategic technologies/ challenges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Steered by </a:t>
            </a:r>
            <a:r>
              <a:rPr lang="en-GB" b="1" dirty="0"/>
              <a:t>EIC Board </a:t>
            </a:r>
            <a:r>
              <a:rPr lang="en-GB" dirty="0"/>
              <a:t>of leading innovators (entrepreneurs, investors, researchers, ecosystem)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Business Acceleration Services </a:t>
            </a:r>
            <a:r>
              <a:rPr lang="en-GB" dirty="0"/>
              <a:t>(coaches/ mentors, corporates, investors, ecosystem)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Pro-active management </a:t>
            </a:r>
            <a:r>
              <a:rPr lang="en-GB" dirty="0"/>
              <a:t>(roadmaps, reviews, re-orientations, etc) with EIC Programme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Fast track access </a:t>
            </a:r>
            <a:r>
              <a:rPr lang="en-GB" dirty="0"/>
              <a:t>to Accelerator for results from EIT, EIC Pathfinder, 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457895" y="1371600"/>
            <a:ext cx="474819" cy="5257800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8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6" y="812157"/>
            <a:ext cx="11045707" cy="1325563"/>
          </a:xfrm>
        </p:spPr>
        <p:txBody>
          <a:bodyPr/>
          <a:lstStyle/>
          <a:p>
            <a:r>
              <a:rPr lang="en-IE" dirty="0" smtClean="0"/>
              <a:t>EIC Space Project 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6" y="1436680"/>
            <a:ext cx="7765864" cy="5421320"/>
          </a:xfrm>
        </p:spPr>
        <p:txBody>
          <a:bodyPr/>
          <a:lstStyle/>
          <a:p>
            <a:pPr marL="0" indent="0">
              <a:buNone/>
            </a:pPr>
            <a:r>
              <a:rPr lang="en-IE" sz="2400" b="1" dirty="0" smtClean="0"/>
              <a:t>EIC </a:t>
            </a:r>
            <a:r>
              <a:rPr lang="en-IE" sz="2400" b="1" dirty="0"/>
              <a:t>Pathfinder (TRL1-TRL4</a:t>
            </a:r>
            <a:r>
              <a:rPr lang="en-IE" sz="2400" b="1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Magnetohydrodynamic</a:t>
            </a:r>
            <a:r>
              <a:rPr lang="en-US" sz="2400" dirty="0" smtClean="0"/>
              <a:t> </a:t>
            </a:r>
            <a:r>
              <a:rPr lang="en-US" sz="2400" dirty="0"/>
              <a:t>Enhanced Entry System for Space Transportation (MEESST</a:t>
            </a:r>
            <a:r>
              <a:rPr lang="en-US" sz="2400" dirty="0" smtClean="0"/>
              <a:t>) research in the use of High Temperature Superconductors. With the objective is </a:t>
            </a:r>
            <a:r>
              <a:rPr lang="en-US" sz="2400" dirty="0"/>
              <a:t> to design, build, and test a first proof-of-concept magnetic shielding device for mitigating both thermal loads and radio blackout during space entry.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</a:t>
            </a:r>
            <a:r>
              <a:rPr lang="en-US" sz="2400" dirty="0"/>
              <a:t>. T. PACK - free passive de-orbiting device for space debris removal based on a </a:t>
            </a:r>
            <a:r>
              <a:rPr lang="en-US" sz="2400" dirty="0" err="1"/>
              <a:t>eletrodynamic</a:t>
            </a:r>
            <a:r>
              <a:rPr lang="en-US" sz="2400" dirty="0"/>
              <a:t> tether (e.g. Low Work-function Tether (LWT)). On the 7</a:t>
            </a:r>
            <a:r>
              <a:rPr lang="en-US" sz="2400" baseline="30000" dirty="0"/>
              <a:t>th</a:t>
            </a:r>
            <a:r>
              <a:rPr lang="en-US" sz="2400" dirty="0"/>
              <a:t> June 2022- E.T.PACK project was invited to present at the 65th Session of COPUOS 2022 at United Nations headquarter in Vienna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IE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219"/>
          <a:stretch/>
        </p:blipFill>
        <p:spPr>
          <a:xfrm>
            <a:off x="8168640" y="3900259"/>
            <a:ext cx="3594409" cy="2583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40" y="953472"/>
            <a:ext cx="3594409" cy="25826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12804" y="3531762"/>
            <a:ext cx="3265714" cy="321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Courtesy: MEESST project – EIC Pathfinder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2926" y="6129110"/>
            <a:ext cx="3265714" cy="321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Courtesy: </a:t>
            </a:r>
            <a:r>
              <a:rPr lang="en-IE" sz="1200" dirty="0" err="1" smtClean="0">
                <a:solidFill>
                  <a:schemeClr val="tx1"/>
                </a:solidFill>
              </a:rPr>
              <a:t>E.T.Pack</a:t>
            </a:r>
            <a:r>
              <a:rPr lang="en-IE" sz="1200" dirty="0" smtClean="0">
                <a:solidFill>
                  <a:schemeClr val="tx1"/>
                </a:solidFill>
              </a:rPr>
              <a:t>– </a:t>
            </a:r>
            <a:r>
              <a:rPr lang="en-IE" sz="1200" dirty="0" smtClean="0">
                <a:solidFill>
                  <a:schemeClr val="tx1"/>
                </a:solidFill>
              </a:rPr>
              <a:t>EIC Pathfinder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8" y="842637"/>
            <a:ext cx="11045707" cy="1325563"/>
          </a:xfrm>
        </p:spPr>
        <p:txBody>
          <a:bodyPr/>
          <a:lstStyle/>
          <a:p>
            <a:r>
              <a:rPr lang="en-IE" dirty="0" smtClean="0"/>
              <a:t>EIC Useful Links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6" y="1788160"/>
            <a:ext cx="11045709" cy="44316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E" sz="2400" dirty="0" smtClean="0"/>
              <a:t>EIC Programs  - </a:t>
            </a:r>
            <a:r>
              <a:rPr lang="en-US" sz="2400" dirty="0">
                <a:hlinkClick r:id="rId2"/>
              </a:rPr>
              <a:t>EIC Funding opportunities (europa.eu</a:t>
            </a:r>
            <a:r>
              <a:rPr lang="en-US" sz="2400" dirty="0" smtClean="0">
                <a:hlinkClick r:id="rId2"/>
              </a:rPr>
              <a:t>)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IE" sz="2400" dirty="0" smtClean="0"/>
              <a:t>EIC Work programme 2022 - </a:t>
            </a:r>
            <a:r>
              <a:rPr lang="en-US" sz="2400" dirty="0">
                <a:hlinkClick r:id="rId3"/>
              </a:rPr>
              <a:t>EIC Work </a:t>
            </a:r>
            <a:r>
              <a:rPr lang="en-US" sz="2400" dirty="0" err="1">
                <a:hlinkClick r:id="rId3"/>
              </a:rPr>
              <a:t>Programme</a:t>
            </a:r>
            <a:r>
              <a:rPr lang="en-US" sz="2400" dirty="0">
                <a:hlinkClick r:id="rId3"/>
              </a:rPr>
              <a:t> 2022 (europa.eu</a:t>
            </a:r>
            <a:r>
              <a:rPr lang="en-US" sz="2400" dirty="0" smtClean="0">
                <a:hlinkClick r:id="rId3"/>
              </a:rPr>
              <a:t>)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IE" sz="2400" dirty="0" smtClean="0"/>
              <a:t>EU Prize for Women Innovators - </a:t>
            </a:r>
            <a:r>
              <a:rPr lang="en-US" sz="2400" dirty="0">
                <a:hlinkClick r:id="rId4"/>
              </a:rPr>
              <a:t>EU Prize for Women Innovators (europa.eu</a:t>
            </a:r>
            <a:r>
              <a:rPr lang="en-US" sz="2400" dirty="0" smtClean="0">
                <a:hlinkClick r:id="rId4"/>
              </a:rPr>
              <a:t>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826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7944" y="3685398"/>
            <a:ext cx="7123441" cy="1184149"/>
          </a:xfrm>
        </p:spPr>
        <p:txBody>
          <a:bodyPr/>
          <a:lstStyle/>
          <a:p>
            <a:r>
              <a:rPr lang="en-GB" sz="2400" dirty="0"/>
              <a:t>@</a:t>
            </a:r>
            <a:r>
              <a:rPr lang="en-GB" sz="2400" dirty="0" err="1"/>
              <a:t>EUeic</a:t>
            </a:r>
            <a:r>
              <a:rPr lang="en-GB" sz="2400" dirty="0"/>
              <a:t>      </a:t>
            </a:r>
          </a:p>
          <a:p>
            <a:r>
              <a:rPr lang="en-GB" sz="2400" dirty="0"/>
              <a:t>#</a:t>
            </a:r>
            <a:r>
              <a:rPr lang="en-GB" sz="2400" dirty="0" err="1"/>
              <a:t>Eueic</a:t>
            </a:r>
            <a:endParaRPr lang="en-GB" sz="2400" dirty="0"/>
          </a:p>
          <a:p>
            <a:r>
              <a:rPr lang="en-GB" sz="2400" dirty="0"/>
              <a:t>https://eic.ec.europa.eu</a:t>
            </a:r>
          </a:p>
          <a:p>
            <a:endParaRPr lang="en-GB" dirty="0"/>
          </a:p>
        </p:txBody>
      </p:sp>
      <p:sp>
        <p:nvSpPr>
          <p:cNvPr id="2" name="AutoShape 2" descr="https://euc-powerpoint.officeapps.live.com/pods/GetClipboardImage.ashx?Id=789a3d3e-7d74-41a0-9b8a-edc4ece4ae5c&amp;DC=GEU8&amp;pkey=eba7f60b-b822-4cf0-a7c5-6f6beb357671&amp;wdwaccluster=GEU8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83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IC 2021">
      <a:dk1>
        <a:srgbClr val="2C2C2C"/>
      </a:dk1>
      <a:lt1>
        <a:srgbClr val="FFFFFF"/>
      </a:lt1>
      <a:dk2>
        <a:srgbClr val="5439A1"/>
      </a:dk2>
      <a:lt2>
        <a:srgbClr val="FFFFFF"/>
      </a:lt2>
      <a:accent1>
        <a:srgbClr val="003399"/>
      </a:accent1>
      <a:accent2>
        <a:srgbClr val="CC2F2F"/>
      </a:accent2>
      <a:accent3>
        <a:srgbClr val="B8B8B8"/>
      </a:accent3>
      <a:accent4>
        <a:srgbClr val="B7A8E0"/>
      </a:accent4>
      <a:accent5>
        <a:srgbClr val="ECAAAA"/>
      </a:accent5>
      <a:accent6>
        <a:srgbClr val="71A0FF"/>
      </a:accent6>
      <a:hlink>
        <a:srgbClr val="0563C1"/>
      </a:hlink>
      <a:folHlink>
        <a:srgbClr val="954F72"/>
      </a:folHlink>
    </a:clrScheme>
    <a:fontScheme name="EIC 202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2E4DFE1C60CB4390710CD6F135EA83" ma:contentTypeVersion="0" ma:contentTypeDescription="Create a new document." ma:contentTypeScope="" ma:versionID="2327058de6103923e3e70089796a03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29BB3C-7764-4F83-BEA2-6332AC5F7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387BAA5-417E-4829-843E-385B183568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B58B68-8FAD-4880-A6CA-FD3AF89636A6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17377</TotalTime>
  <Words>452</Words>
  <Application>Microsoft Office PowerPoint</Application>
  <PresentationFormat>Widescreen</PresentationFormat>
  <Paragraphs>59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Segoe UI Semibold</vt:lpstr>
      <vt:lpstr>Segoe UI Semilight</vt:lpstr>
      <vt:lpstr>Wingdings</vt:lpstr>
      <vt:lpstr>Office Theme</vt:lpstr>
      <vt:lpstr>            Stela Tkatchova EIC Programme Manager for Space 19/10/2022 </vt:lpstr>
      <vt:lpstr>Disruptive Innovation </vt:lpstr>
      <vt:lpstr>Impacts of the pilot: EIC Pathfinder projects and Accelerator companies in all main fields of breakthrough technology </vt:lpstr>
      <vt:lpstr>EIC Programs </vt:lpstr>
      <vt:lpstr>EIC Space Project Examples </vt:lpstr>
      <vt:lpstr>EIC Useful Links 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VANBELLINGHEN Sandra (RTD)</dc:creator>
  <cp:lastModifiedBy>TKATCHOVA Stela (EISMEA)</cp:lastModifiedBy>
  <cp:revision>366</cp:revision>
  <cp:lastPrinted>2022-04-26T18:03:16Z</cp:lastPrinted>
  <dcterms:created xsi:type="dcterms:W3CDTF">2021-02-15T13:59:07Z</dcterms:created>
  <dcterms:modified xsi:type="dcterms:W3CDTF">2022-10-18T12:22:58Z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0x010100A12E4DFE1C60CB4390710CD6F135EA83</vt:lpwstr>
  </property>
</Properties>
</file>