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5"/>
  </p:notesMasterIdLst>
  <p:sldIdLst>
    <p:sldId id="320" r:id="rId5"/>
    <p:sldId id="343" r:id="rId6"/>
    <p:sldId id="953" r:id="rId7"/>
    <p:sldId id="922" r:id="rId8"/>
    <p:sldId id="929" r:id="rId9"/>
    <p:sldId id="930" r:id="rId10"/>
    <p:sldId id="921" r:id="rId11"/>
    <p:sldId id="920" r:id="rId12"/>
    <p:sldId id="923" r:id="rId13"/>
    <p:sldId id="924" r:id="rId14"/>
    <p:sldId id="925" r:id="rId15"/>
    <p:sldId id="927" r:id="rId16"/>
    <p:sldId id="928" r:id="rId17"/>
    <p:sldId id="931" r:id="rId18"/>
    <p:sldId id="932" r:id="rId19"/>
    <p:sldId id="933" r:id="rId20"/>
    <p:sldId id="934" r:id="rId21"/>
    <p:sldId id="935" r:id="rId22"/>
    <p:sldId id="936" r:id="rId23"/>
    <p:sldId id="937" r:id="rId24"/>
    <p:sldId id="938" r:id="rId25"/>
    <p:sldId id="939" r:id="rId26"/>
    <p:sldId id="941" r:id="rId27"/>
    <p:sldId id="950" r:id="rId28"/>
    <p:sldId id="946" r:id="rId29"/>
    <p:sldId id="947" r:id="rId30"/>
    <p:sldId id="952" r:id="rId31"/>
    <p:sldId id="951" r:id="rId32"/>
    <p:sldId id="926" r:id="rId33"/>
    <p:sldId id="553" r:id="rId3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KLAND Wouter" initials="BW" lastIdx="2" clrIdx="0">
    <p:extLst>
      <p:ext uri="{19B8F6BF-5375-455C-9EA6-DF929625EA0E}">
        <p15:presenceInfo xmlns:p15="http://schemas.microsoft.com/office/powerpoint/2012/main" userId="S-1-5-21-58594938-632842980-806110124-11264" providerId="AD"/>
      </p:ext>
    </p:extLst>
  </p:cmAuthor>
  <p:cmAuthor id="2" name="Stefan Lesschaeve" initials="SL" lastIdx="1" clrIdx="1">
    <p:extLst>
      <p:ext uri="{19B8F6BF-5375-455C-9EA6-DF929625EA0E}">
        <p15:presenceInfo xmlns:p15="http://schemas.microsoft.com/office/powerpoint/2012/main" userId="S-1-5-21-58594938-632842980-806110124-55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410E"/>
    <a:srgbClr val="D72F1D"/>
    <a:srgbClr val="FB47BF"/>
    <a:srgbClr val="FFFFFF"/>
    <a:srgbClr val="741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5" autoAdjust="0"/>
    <p:restoredTop sz="96794" autoAdjust="0"/>
  </p:normalViewPr>
  <p:slideViewPr>
    <p:cSldViewPr snapToGrid="0">
      <p:cViewPr varScale="1">
        <p:scale>
          <a:sx n="145" d="100"/>
          <a:sy n="145" d="100"/>
        </p:scale>
        <p:origin x="432" y="144"/>
      </p:cViewPr>
      <p:guideLst/>
    </p:cSldViewPr>
  </p:slideViewPr>
  <p:outlineViewPr>
    <p:cViewPr>
      <p:scale>
        <a:sx n="33" d="100"/>
        <a:sy n="33" d="100"/>
      </p:scale>
      <p:origin x="0" y="-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949C-6C74-4C13-B1BC-CA7A174367F3}" type="datetimeFigureOut">
              <a:rPr lang="nl-BE" smtClean="0"/>
              <a:t>9/10/2022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FFA8-BC4F-48AF-8E2B-5E84A198167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267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lowchart: Manual Input 6"/>
          <p:cNvSpPr/>
          <p:nvPr userDrawn="1"/>
        </p:nvSpPr>
        <p:spPr>
          <a:xfrm>
            <a:off x="0" y="4007651"/>
            <a:ext cx="9144000" cy="1135856"/>
          </a:xfrm>
          <a:prstGeom prst="flowChartManualInpu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366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87F-2951-426A-9F30-C03D51BCB6B9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BBE9-7E32-4D10-B329-A82DC95A0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87F-2951-426A-9F30-C03D51BCB6B9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BBE9-7E32-4D10-B329-A82DC95A0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 rot="10800000">
            <a:off x="0" y="4855033"/>
            <a:ext cx="9144000" cy="288473"/>
          </a:xfrm>
          <a:custGeom>
            <a:avLst/>
            <a:gdLst>
              <a:gd name="connsiteX0" fmla="*/ 0 w 9144000"/>
              <a:gd name="connsiteY0" fmla="*/ 0 h 546101"/>
              <a:gd name="connsiteX1" fmla="*/ 9144000 w 9144000"/>
              <a:gd name="connsiteY1" fmla="*/ 0 h 546101"/>
              <a:gd name="connsiteX2" fmla="*/ 9144000 w 9144000"/>
              <a:gd name="connsiteY2" fmla="*/ 546101 h 546101"/>
              <a:gd name="connsiteX3" fmla="*/ 0 w 9144000"/>
              <a:gd name="connsiteY3" fmla="*/ 546101 h 546101"/>
              <a:gd name="connsiteX4" fmla="*/ 0 w 9144000"/>
              <a:gd name="connsiteY4" fmla="*/ 0 h 546101"/>
              <a:gd name="connsiteX0" fmla="*/ 0 w 9144000"/>
              <a:gd name="connsiteY0" fmla="*/ 404585 h 950686"/>
              <a:gd name="connsiteX1" fmla="*/ 9144000 w 9144000"/>
              <a:gd name="connsiteY1" fmla="*/ 0 h 950686"/>
              <a:gd name="connsiteX2" fmla="*/ 9144000 w 9144000"/>
              <a:gd name="connsiteY2" fmla="*/ 950686 h 950686"/>
              <a:gd name="connsiteX3" fmla="*/ 0 w 9144000"/>
              <a:gd name="connsiteY3" fmla="*/ 950686 h 950686"/>
              <a:gd name="connsiteX4" fmla="*/ 0 w 9144000"/>
              <a:gd name="connsiteY4" fmla="*/ 404585 h 950686"/>
              <a:gd name="connsiteX0" fmla="*/ 0 w 9144000"/>
              <a:gd name="connsiteY0" fmla="*/ 1672169 h 2218270"/>
              <a:gd name="connsiteX1" fmla="*/ 9144000 w 9144000"/>
              <a:gd name="connsiteY1" fmla="*/ 0 h 2218270"/>
              <a:gd name="connsiteX2" fmla="*/ 9144000 w 9144000"/>
              <a:gd name="connsiteY2" fmla="*/ 2218270 h 2218270"/>
              <a:gd name="connsiteX3" fmla="*/ 0 w 9144000"/>
              <a:gd name="connsiteY3" fmla="*/ 2218270 h 2218270"/>
              <a:gd name="connsiteX4" fmla="*/ 0 w 9144000"/>
              <a:gd name="connsiteY4" fmla="*/ 1672169 h 221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18270">
                <a:moveTo>
                  <a:pt x="0" y="1672169"/>
                </a:moveTo>
                <a:lnTo>
                  <a:pt x="9144000" y="0"/>
                </a:lnTo>
                <a:lnTo>
                  <a:pt x="9144000" y="2218270"/>
                </a:lnTo>
                <a:lnTo>
                  <a:pt x="0" y="2218270"/>
                </a:lnTo>
                <a:lnTo>
                  <a:pt x="0" y="1672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4"/>
          <p:cNvSpPr/>
          <p:nvPr userDrawn="1"/>
        </p:nvSpPr>
        <p:spPr>
          <a:xfrm>
            <a:off x="0" y="4762500"/>
            <a:ext cx="9144000" cy="381000"/>
          </a:xfrm>
          <a:custGeom>
            <a:avLst/>
            <a:gdLst>
              <a:gd name="connsiteX0" fmla="*/ 0 w 9144000"/>
              <a:gd name="connsiteY0" fmla="*/ 0 h 546101"/>
              <a:gd name="connsiteX1" fmla="*/ 9144000 w 9144000"/>
              <a:gd name="connsiteY1" fmla="*/ 0 h 546101"/>
              <a:gd name="connsiteX2" fmla="*/ 9144000 w 9144000"/>
              <a:gd name="connsiteY2" fmla="*/ 546101 h 546101"/>
              <a:gd name="connsiteX3" fmla="*/ 0 w 9144000"/>
              <a:gd name="connsiteY3" fmla="*/ 546101 h 546101"/>
              <a:gd name="connsiteX4" fmla="*/ 0 w 9144000"/>
              <a:gd name="connsiteY4" fmla="*/ 0 h 546101"/>
              <a:gd name="connsiteX0" fmla="*/ 0 w 9144000"/>
              <a:gd name="connsiteY0" fmla="*/ 404585 h 950686"/>
              <a:gd name="connsiteX1" fmla="*/ 9144000 w 9144000"/>
              <a:gd name="connsiteY1" fmla="*/ 0 h 950686"/>
              <a:gd name="connsiteX2" fmla="*/ 9144000 w 9144000"/>
              <a:gd name="connsiteY2" fmla="*/ 950686 h 950686"/>
              <a:gd name="connsiteX3" fmla="*/ 0 w 9144000"/>
              <a:gd name="connsiteY3" fmla="*/ 950686 h 950686"/>
              <a:gd name="connsiteX4" fmla="*/ 0 w 9144000"/>
              <a:gd name="connsiteY4" fmla="*/ 404585 h 950686"/>
              <a:gd name="connsiteX0" fmla="*/ 0 w 9144000"/>
              <a:gd name="connsiteY0" fmla="*/ 1672169 h 2218270"/>
              <a:gd name="connsiteX1" fmla="*/ 9144000 w 9144000"/>
              <a:gd name="connsiteY1" fmla="*/ 0 h 2218270"/>
              <a:gd name="connsiteX2" fmla="*/ 9144000 w 9144000"/>
              <a:gd name="connsiteY2" fmla="*/ 2218270 h 2218270"/>
              <a:gd name="connsiteX3" fmla="*/ 0 w 9144000"/>
              <a:gd name="connsiteY3" fmla="*/ 2218270 h 2218270"/>
              <a:gd name="connsiteX4" fmla="*/ 0 w 9144000"/>
              <a:gd name="connsiteY4" fmla="*/ 1672169 h 221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18270">
                <a:moveTo>
                  <a:pt x="0" y="1672169"/>
                </a:moveTo>
                <a:lnTo>
                  <a:pt x="9144000" y="0"/>
                </a:lnTo>
                <a:lnTo>
                  <a:pt x="9144000" y="2218270"/>
                </a:lnTo>
                <a:lnTo>
                  <a:pt x="0" y="2218270"/>
                </a:lnTo>
                <a:lnTo>
                  <a:pt x="0" y="167216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4"/>
          <p:cNvSpPr/>
          <p:nvPr userDrawn="1"/>
        </p:nvSpPr>
        <p:spPr>
          <a:xfrm>
            <a:off x="64800" y="57692"/>
            <a:ext cx="9079200" cy="458138"/>
          </a:xfrm>
          <a:custGeom>
            <a:avLst/>
            <a:gdLst>
              <a:gd name="connsiteX0" fmla="*/ 0 w 9144000"/>
              <a:gd name="connsiteY0" fmla="*/ 0 h 546101"/>
              <a:gd name="connsiteX1" fmla="*/ 9144000 w 9144000"/>
              <a:gd name="connsiteY1" fmla="*/ 0 h 546101"/>
              <a:gd name="connsiteX2" fmla="*/ 9144000 w 9144000"/>
              <a:gd name="connsiteY2" fmla="*/ 546101 h 546101"/>
              <a:gd name="connsiteX3" fmla="*/ 0 w 9144000"/>
              <a:gd name="connsiteY3" fmla="*/ 546101 h 546101"/>
              <a:gd name="connsiteX4" fmla="*/ 0 w 9144000"/>
              <a:gd name="connsiteY4" fmla="*/ 0 h 546101"/>
              <a:gd name="connsiteX0" fmla="*/ 0 w 9144000"/>
              <a:gd name="connsiteY0" fmla="*/ 404585 h 950686"/>
              <a:gd name="connsiteX1" fmla="*/ 9144000 w 9144000"/>
              <a:gd name="connsiteY1" fmla="*/ 0 h 950686"/>
              <a:gd name="connsiteX2" fmla="*/ 9144000 w 9144000"/>
              <a:gd name="connsiteY2" fmla="*/ 950686 h 950686"/>
              <a:gd name="connsiteX3" fmla="*/ 0 w 9144000"/>
              <a:gd name="connsiteY3" fmla="*/ 950686 h 950686"/>
              <a:gd name="connsiteX4" fmla="*/ 0 w 9144000"/>
              <a:gd name="connsiteY4" fmla="*/ 404585 h 950686"/>
              <a:gd name="connsiteX0" fmla="*/ 0 w 9144000"/>
              <a:gd name="connsiteY0" fmla="*/ 1672169 h 2218270"/>
              <a:gd name="connsiteX1" fmla="*/ 9144000 w 9144000"/>
              <a:gd name="connsiteY1" fmla="*/ 0 h 2218270"/>
              <a:gd name="connsiteX2" fmla="*/ 9144000 w 9144000"/>
              <a:gd name="connsiteY2" fmla="*/ 2218270 h 2218270"/>
              <a:gd name="connsiteX3" fmla="*/ 0 w 9144000"/>
              <a:gd name="connsiteY3" fmla="*/ 2218270 h 2218270"/>
              <a:gd name="connsiteX4" fmla="*/ 0 w 9144000"/>
              <a:gd name="connsiteY4" fmla="*/ 1672169 h 2218270"/>
              <a:gd name="connsiteX0" fmla="*/ 194400 w 9144000"/>
              <a:gd name="connsiteY0" fmla="*/ 1123094 h 2218270"/>
              <a:gd name="connsiteX1" fmla="*/ 9144000 w 9144000"/>
              <a:gd name="connsiteY1" fmla="*/ 0 h 2218270"/>
              <a:gd name="connsiteX2" fmla="*/ 9144000 w 9144000"/>
              <a:gd name="connsiteY2" fmla="*/ 2218270 h 2218270"/>
              <a:gd name="connsiteX3" fmla="*/ 0 w 9144000"/>
              <a:gd name="connsiteY3" fmla="*/ 2218270 h 2218270"/>
              <a:gd name="connsiteX4" fmla="*/ 194400 w 9144000"/>
              <a:gd name="connsiteY4" fmla="*/ 1123094 h 2218270"/>
              <a:gd name="connsiteX0" fmla="*/ 129600 w 9079200"/>
              <a:gd name="connsiteY0" fmla="*/ 1123094 h 2218270"/>
              <a:gd name="connsiteX1" fmla="*/ 9079200 w 9079200"/>
              <a:gd name="connsiteY1" fmla="*/ 0 h 2218270"/>
              <a:gd name="connsiteX2" fmla="*/ 9079200 w 9079200"/>
              <a:gd name="connsiteY2" fmla="*/ 2218270 h 2218270"/>
              <a:gd name="connsiteX3" fmla="*/ 0 w 9079200"/>
              <a:gd name="connsiteY3" fmla="*/ 1852220 h 2218270"/>
              <a:gd name="connsiteX4" fmla="*/ 129600 w 9079200"/>
              <a:gd name="connsiteY4" fmla="*/ 1123094 h 221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9200" h="2218270">
                <a:moveTo>
                  <a:pt x="129600" y="1123094"/>
                </a:moveTo>
                <a:lnTo>
                  <a:pt x="9079200" y="0"/>
                </a:lnTo>
                <a:lnTo>
                  <a:pt x="9079200" y="2218270"/>
                </a:lnTo>
                <a:lnTo>
                  <a:pt x="0" y="1852220"/>
                </a:lnTo>
                <a:lnTo>
                  <a:pt x="129600" y="11230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4"/>
          <p:cNvSpPr/>
          <p:nvPr userDrawn="1"/>
        </p:nvSpPr>
        <p:spPr>
          <a:xfrm rot="10800000">
            <a:off x="0" y="5"/>
            <a:ext cx="9144000" cy="506186"/>
          </a:xfrm>
          <a:custGeom>
            <a:avLst/>
            <a:gdLst>
              <a:gd name="connsiteX0" fmla="*/ 0 w 9144000"/>
              <a:gd name="connsiteY0" fmla="*/ 0 h 546101"/>
              <a:gd name="connsiteX1" fmla="*/ 9144000 w 9144000"/>
              <a:gd name="connsiteY1" fmla="*/ 0 h 546101"/>
              <a:gd name="connsiteX2" fmla="*/ 9144000 w 9144000"/>
              <a:gd name="connsiteY2" fmla="*/ 546101 h 546101"/>
              <a:gd name="connsiteX3" fmla="*/ 0 w 9144000"/>
              <a:gd name="connsiteY3" fmla="*/ 546101 h 546101"/>
              <a:gd name="connsiteX4" fmla="*/ 0 w 9144000"/>
              <a:gd name="connsiteY4" fmla="*/ 0 h 546101"/>
              <a:gd name="connsiteX0" fmla="*/ 0 w 9144000"/>
              <a:gd name="connsiteY0" fmla="*/ 404585 h 950686"/>
              <a:gd name="connsiteX1" fmla="*/ 9144000 w 9144000"/>
              <a:gd name="connsiteY1" fmla="*/ 0 h 950686"/>
              <a:gd name="connsiteX2" fmla="*/ 9144000 w 9144000"/>
              <a:gd name="connsiteY2" fmla="*/ 950686 h 950686"/>
              <a:gd name="connsiteX3" fmla="*/ 0 w 9144000"/>
              <a:gd name="connsiteY3" fmla="*/ 950686 h 950686"/>
              <a:gd name="connsiteX4" fmla="*/ 0 w 9144000"/>
              <a:gd name="connsiteY4" fmla="*/ 404585 h 950686"/>
              <a:gd name="connsiteX0" fmla="*/ 0 w 9144000"/>
              <a:gd name="connsiteY0" fmla="*/ 1672169 h 2218270"/>
              <a:gd name="connsiteX1" fmla="*/ 9144000 w 9144000"/>
              <a:gd name="connsiteY1" fmla="*/ 0 h 2218270"/>
              <a:gd name="connsiteX2" fmla="*/ 9144000 w 9144000"/>
              <a:gd name="connsiteY2" fmla="*/ 2218270 h 2218270"/>
              <a:gd name="connsiteX3" fmla="*/ 0 w 9144000"/>
              <a:gd name="connsiteY3" fmla="*/ 2218270 h 2218270"/>
              <a:gd name="connsiteX4" fmla="*/ 0 w 9144000"/>
              <a:gd name="connsiteY4" fmla="*/ 1672169 h 2218270"/>
              <a:gd name="connsiteX0" fmla="*/ 0 w 9144000"/>
              <a:gd name="connsiteY0" fmla="*/ 598809 h 2218270"/>
              <a:gd name="connsiteX1" fmla="*/ 9144000 w 9144000"/>
              <a:gd name="connsiteY1" fmla="*/ 0 h 2218270"/>
              <a:gd name="connsiteX2" fmla="*/ 9144000 w 9144000"/>
              <a:gd name="connsiteY2" fmla="*/ 2218270 h 2218270"/>
              <a:gd name="connsiteX3" fmla="*/ 0 w 9144000"/>
              <a:gd name="connsiteY3" fmla="*/ 2218270 h 2218270"/>
              <a:gd name="connsiteX4" fmla="*/ 0 w 9144000"/>
              <a:gd name="connsiteY4" fmla="*/ 598809 h 221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18270">
                <a:moveTo>
                  <a:pt x="0" y="598809"/>
                </a:moveTo>
                <a:lnTo>
                  <a:pt x="9144000" y="0"/>
                </a:lnTo>
                <a:lnTo>
                  <a:pt x="9144000" y="2218270"/>
                </a:lnTo>
                <a:lnTo>
                  <a:pt x="0" y="2218270"/>
                </a:lnTo>
                <a:lnTo>
                  <a:pt x="0" y="59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Content Placeholder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237" y="4880468"/>
            <a:ext cx="1519727" cy="2375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35152"/>
            <a:ext cx="9144000" cy="4064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4800" y="729865"/>
            <a:ext cx="8935200" cy="3989572"/>
          </a:xfrm>
        </p:spPr>
        <p:txBody>
          <a:bodyPr/>
          <a:lstStyle>
            <a:lvl1pPr>
              <a:defRPr sz="20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>
              <a:defRPr sz="18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2pPr>
            <a:lvl3pPr>
              <a:defRPr sz="16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87F-2951-426A-9F30-C03D51BCB6B9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BBE9-7E32-4D10-B329-A82DC95A0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87F-2951-426A-9F30-C03D51BCB6B9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BBE9-7E32-4D10-B329-A82DC95A0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0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87F-2951-426A-9F30-C03D51BCB6B9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BBE9-7E32-4D10-B329-A82DC95A0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87F-2951-426A-9F30-C03D51BCB6B9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BBE9-7E32-4D10-B329-A82DC95A0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87F-2951-426A-9F30-C03D51BCB6B9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BBE9-7E32-4D10-B329-A82DC95A0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87F-2951-426A-9F30-C03D51BCB6B9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BBE9-7E32-4D10-B329-A82DC95A0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087F-2951-426A-9F30-C03D51BCB6B9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BBE9-7E32-4D10-B329-A82DC95A0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087F-2951-426A-9F30-C03D51BCB6B9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5BBE9-7E32-4D10-B329-A82DC95A0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0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OG2.bmp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6"/>
            <a:ext cx="9144000" cy="51425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owchart: Manual Input 6"/>
          <p:cNvSpPr/>
          <p:nvPr/>
        </p:nvSpPr>
        <p:spPr>
          <a:xfrm>
            <a:off x="0" y="4007653"/>
            <a:ext cx="9144000" cy="1135856"/>
          </a:xfrm>
          <a:prstGeom prst="flowChartManualInpu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72697" y="4067446"/>
            <a:ext cx="6371303" cy="623888"/>
          </a:xfrm>
        </p:spPr>
        <p:txBody>
          <a:bodyPr>
            <a:normAutofit/>
          </a:bodyPr>
          <a:lstStyle/>
          <a:p>
            <a:pPr algn="r"/>
            <a:r>
              <a:rPr lang="nl-BE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OIP Sensor Systems</a:t>
            </a: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76272" y="4675739"/>
            <a:ext cx="7065264" cy="460848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Your partner for Space &amp; </a:t>
            </a:r>
            <a:r>
              <a:rPr lang="en-US" sz="2800" dirty="0" smtClean="0">
                <a:solidFill>
                  <a:schemeClr val="bg1"/>
                </a:solidFill>
              </a:rPr>
              <a:t>Security missions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" y="86411"/>
            <a:ext cx="2008435" cy="3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Detailed optical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Analyses: feasibility, performance, tolerances, thermal,...</a:t>
            </a:r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28" y="1498677"/>
            <a:ext cx="3579370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8280" y="1117268"/>
            <a:ext cx="3173413" cy="26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Detailed optical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Output: </a:t>
            </a:r>
          </a:p>
          <a:p>
            <a:endParaRPr lang="nl-BE" dirty="0"/>
          </a:p>
          <a:p>
            <a:r>
              <a:rPr lang="nl-BE" dirty="0" smtClean="0"/>
              <a:t>Optical drawings</a:t>
            </a:r>
          </a:p>
          <a:p>
            <a:r>
              <a:rPr lang="nl-BE" dirty="0" smtClean="0"/>
              <a:t>Design report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901" y="441649"/>
            <a:ext cx="2909800" cy="4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Mechanical design – lens holders</a:t>
            </a:r>
            <a:endParaRPr lang="nl-BE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5"/>
          <a:stretch/>
        </p:blipFill>
        <p:spPr>
          <a:xfrm>
            <a:off x="2491740" y="637882"/>
            <a:ext cx="5090160" cy="417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Mechanical design – </a:t>
            </a:r>
            <a:r>
              <a:rPr lang="nl-BE" dirty="0" smtClean="0"/>
              <a:t>AOTF box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6891" y="441650"/>
            <a:ext cx="3067809" cy="421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Mechanical design – input optics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68" y="730250"/>
            <a:ext cx="6807289" cy="39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4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Mechanical design – </a:t>
            </a:r>
            <a:r>
              <a:rPr lang="nl-BE" dirty="0" smtClean="0"/>
              <a:t>monolithic grating</a:t>
            </a:r>
            <a:endParaRPr lang="nl-BE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37" y="934673"/>
            <a:ext cx="5224145" cy="340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005" y="1161051"/>
            <a:ext cx="4277995" cy="29502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8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Mechanical design – monolithic </a:t>
            </a:r>
            <a:r>
              <a:rPr lang="nl-BE" dirty="0" smtClean="0"/>
              <a:t>mirror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699" y="620079"/>
            <a:ext cx="7024914" cy="42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Mechanical design – </a:t>
            </a:r>
            <a:r>
              <a:rPr lang="nl-BE" dirty="0" smtClean="0"/>
              <a:t>part drawings</a:t>
            </a:r>
            <a:endParaRPr lang="nl-BE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72" t="9803" r="9743" b="6982"/>
          <a:stretch/>
        </p:blipFill>
        <p:spPr>
          <a:xfrm>
            <a:off x="1575254" y="576040"/>
            <a:ext cx="5993492" cy="42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Mechanical design – </a:t>
            </a:r>
            <a:r>
              <a:rPr lang="nl-BE" dirty="0" smtClean="0"/>
              <a:t>assembly drawings</a:t>
            </a:r>
            <a:endParaRPr lang="nl-BE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45" t="9604" r="9742" b="6385"/>
          <a:stretch/>
        </p:blipFill>
        <p:spPr>
          <a:xfrm>
            <a:off x="1452834" y="510088"/>
            <a:ext cx="6159131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General 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Lots of documents</a:t>
            </a:r>
          </a:p>
          <a:p>
            <a:r>
              <a:rPr lang="nl-BE" dirty="0" smtClean="0"/>
              <a:t>Design is approved in design reviews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Partners</a:t>
            </a:r>
          </a:p>
          <a:p>
            <a:pPr lvl="1"/>
            <a:r>
              <a:rPr lang="nl-BE" dirty="0" smtClean="0"/>
              <a:t>UVIS channel</a:t>
            </a:r>
          </a:p>
          <a:p>
            <a:pPr lvl="1"/>
            <a:r>
              <a:rPr lang="nl-BE" dirty="0" smtClean="0"/>
              <a:t>Electronic design &amp; manufacturing</a:t>
            </a:r>
          </a:p>
          <a:p>
            <a:pPr lvl="1"/>
            <a:r>
              <a:rPr lang="nl-BE" dirty="0" smtClean="0"/>
              <a:t>Radiation analysis</a:t>
            </a:r>
          </a:p>
          <a:p>
            <a:pPr lvl="1"/>
            <a:r>
              <a:rPr lang="nl-BE" dirty="0" smtClean="0"/>
              <a:t>Structural &amp; thermal analyses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78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06" y="1"/>
            <a:ext cx="9147105" cy="5116606"/>
          </a:xfrm>
          <a:prstGeom prst="rect">
            <a:avLst/>
          </a:prstGeom>
        </p:spPr>
      </p:pic>
      <p:sp>
        <p:nvSpPr>
          <p:cNvPr id="7" name="Flowchart: Manual Input 6"/>
          <p:cNvSpPr/>
          <p:nvPr/>
        </p:nvSpPr>
        <p:spPr>
          <a:xfrm>
            <a:off x="0" y="4007653"/>
            <a:ext cx="9144000" cy="1135856"/>
          </a:xfrm>
          <a:prstGeom prst="flowChartManualInpu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72697" y="4134454"/>
            <a:ext cx="6371303" cy="623888"/>
          </a:xfrm>
        </p:spPr>
        <p:txBody>
          <a:bodyPr>
            <a:normAutofit/>
          </a:bodyPr>
          <a:lstStyle/>
          <a:p>
            <a:pPr algn="r"/>
            <a:r>
              <a:rPr lang="nl-BE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OIP </a:t>
            </a:r>
            <a:r>
              <a:rPr lang="nl-BE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Space </a:t>
            </a:r>
            <a:r>
              <a:rPr lang="nl-BE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Systems</a:t>
            </a: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49237" y="4713048"/>
            <a:ext cx="6594764" cy="291703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Switch to Space 3   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|  19/10/2022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0" y="188348"/>
            <a:ext cx="4007644" cy="5977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</a:rPr>
              <a:t>CLIM TEAM</a:t>
            </a:r>
          </a:p>
          <a:p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919" y="1223320"/>
            <a:ext cx="4837670" cy="1200329"/>
          </a:xfrm>
          <a:prstGeom prst="rect">
            <a:avLst/>
          </a:prstGeom>
          <a:solidFill>
            <a:srgbClr val="000000">
              <a:alpha val="41961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NOMAD</a:t>
            </a:r>
          </a:p>
          <a:p>
            <a:pPr algn="ctr"/>
            <a:r>
              <a:rPr lang="en-GB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Instrument for </a:t>
            </a:r>
            <a:r>
              <a:rPr lang="en-GB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Mars atmospheric </a:t>
            </a:r>
            <a:r>
              <a:rPr lang="en-GB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analysis, searching </a:t>
            </a:r>
            <a:r>
              <a:rPr lang="en-GB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traces of </a:t>
            </a:r>
            <a:r>
              <a:rPr lang="en-GB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life</a:t>
            </a:r>
            <a:endParaRPr lang="nl-BE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General 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2400" dirty="0"/>
              <a:t>Project management</a:t>
            </a:r>
          </a:p>
          <a:p>
            <a:pPr lvl="1"/>
            <a:r>
              <a:rPr lang="nl-BE" sz="2000" dirty="0"/>
              <a:t>Planning</a:t>
            </a:r>
          </a:p>
          <a:p>
            <a:pPr lvl="1"/>
            <a:r>
              <a:rPr lang="nl-BE" sz="2000" dirty="0"/>
              <a:t>Reporting</a:t>
            </a:r>
          </a:p>
          <a:p>
            <a:pPr lvl="1"/>
            <a:r>
              <a:rPr lang="nl-BE" sz="2000" dirty="0"/>
              <a:t>Financial</a:t>
            </a:r>
          </a:p>
          <a:p>
            <a:r>
              <a:rPr lang="nl-BE" sz="2400" dirty="0"/>
              <a:t>System engineering</a:t>
            </a:r>
          </a:p>
          <a:p>
            <a:pPr lvl="1"/>
            <a:r>
              <a:rPr lang="nl-BE" sz="2000" dirty="0"/>
              <a:t>Technical </a:t>
            </a:r>
            <a:r>
              <a:rPr lang="nl-BE" sz="2000" dirty="0" smtClean="0"/>
              <a:t>coordination</a:t>
            </a:r>
            <a:endParaRPr lang="nl-BE" sz="2000" dirty="0" smtClean="0"/>
          </a:p>
          <a:p>
            <a:pPr lvl="1"/>
            <a:r>
              <a:rPr lang="nl-BE" sz="2000" dirty="0" smtClean="0"/>
              <a:t>~2000 requirements to manage</a:t>
            </a:r>
            <a:endParaRPr lang="nl-BE" sz="2000" dirty="0"/>
          </a:p>
          <a:p>
            <a:pPr lvl="1"/>
            <a:r>
              <a:rPr lang="nl-BE" sz="2000" dirty="0"/>
              <a:t>Verification of all </a:t>
            </a:r>
            <a:r>
              <a:rPr lang="nl-BE" sz="2000" dirty="0" smtClean="0"/>
              <a:t>requirements: design / analyses </a:t>
            </a:r>
            <a:r>
              <a:rPr lang="nl-BE" sz="2000" dirty="0"/>
              <a:t>/ tests</a:t>
            </a:r>
          </a:p>
          <a:p>
            <a:r>
              <a:rPr lang="nl-BE" sz="2400" dirty="0" smtClean="0"/>
              <a:t>Product </a:t>
            </a:r>
            <a:r>
              <a:rPr lang="nl-BE" sz="2400" dirty="0"/>
              <a:t>Assurance</a:t>
            </a:r>
          </a:p>
          <a:p>
            <a:pPr lvl="1"/>
            <a:r>
              <a:rPr lang="nl-BE" sz="2000" dirty="0"/>
              <a:t>Verification of </a:t>
            </a:r>
            <a:r>
              <a:rPr lang="nl-BE" sz="2000" dirty="0" smtClean="0"/>
              <a:t>workmanship</a:t>
            </a:r>
            <a:r>
              <a:rPr lang="nl-BE" sz="2000" dirty="0"/>
              <a:t>, procedures, materials</a:t>
            </a:r>
          </a:p>
          <a:p>
            <a:pPr lvl="1"/>
            <a:r>
              <a:rPr lang="nl-BE" sz="2000" dirty="0" smtClean="0"/>
              <a:t>Inspections</a:t>
            </a:r>
            <a:endParaRPr lang="nl-BE" sz="2000" dirty="0"/>
          </a:p>
          <a:p>
            <a:pPr lvl="1"/>
            <a:r>
              <a:rPr lang="nl-BE" sz="2000" dirty="0"/>
              <a:t>Cleanliness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73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Assembly &amp; integration: lens modules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376" y="732549"/>
            <a:ext cx="4873083" cy="2762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550" y="2001202"/>
            <a:ext cx="4932399" cy="24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Assembly &amp; integration</a:t>
            </a:r>
            <a:r>
              <a:rPr lang="nl-BE" dirty="0" smtClean="0"/>
              <a:t>: AOTF module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00" y="961433"/>
            <a:ext cx="3367668" cy="2858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0"/>
          <a:stretch/>
        </p:blipFill>
        <p:spPr>
          <a:xfrm>
            <a:off x="5599205" y="552981"/>
            <a:ext cx="3400795" cy="3378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854" y="1213176"/>
            <a:ext cx="2676292" cy="35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Assembly &amp; </a:t>
            </a:r>
            <a:r>
              <a:rPr lang="nl-BE" dirty="0" smtClean="0"/>
              <a:t>integration – detector assembly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667251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Assembly &amp; integration: overall assembly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521" y="473541"/>
            <a:ext cx="6002958" cy="450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Assembly and alignment finished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378" y="572909"/>
            <a:ext cx="5655395" cy="42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2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Multi-layer insulation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3"/>
          <a:stretch/>
        </p:blipFill>
        <p:spPr>
          <a:xfrm>
            <a:off x="1923548" y="559200"/>
            <a:ext cx="5296903" cy="43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Tests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Tests at system level</a:t>
            </a:r>
          </a:p>
          <a:p>
            <a:pPr lvl="1"/>
            <a:r>
              <a:rPr lang="nl-BE" dirty="0" smtClean="0"/>
              <a:t>Thermal vacuum tests</a:t>
            </a:r>
          </a:p>
          <a:p>
            <a:pPr lvl="2"/>
            <a:r>
              <a:rPr lang="nl-BE" dirty="0" smtClean="0"/>
              <a:t>Thermal cycling</a:t>
            </a:r>
          </a:p>
          <a:p>
            <a:pPr lvl="2"/>
            <a:r>
              <a:rPr lang="nl-BE" dirty="0" smtClean="0"/>
              <a:t>Thermal balance</a:t>
            </a:r>
          </a:p>
          <a:p>
            <a:pPr lvl="2"/>
            <a:r>
              <a:rPr lang="nl-BE" dirty="0" smtClean="0"/>
              <a:t>Scientific calibration</a:t>
            </a:r>
          </a:p>
          <a:p>
            <a:pPr lvl="1"/>
            <a:r>
              <a:rPr lang="nl-BE" dirty="0" smtClean="0"/>
              <a:t>Vibration test</a:t>
            </a:r>
          </a:p>
          <a:p>
            <a:pPr lvl="1"/>
            <a:r>
              <a:rPr lang="nl-BE" dirty="0" smtClean="0"/>
              <a:t>Shock test</a:t>
            </a:r>
          </a:p>
          <a:p>
            <a:pPr lvl="1"/>
            <a:r>
              <a:rPr lang="nl-BE" dirty="0" smtClean="0"/>
              <a:t>Electromagnetic compatiblity tests</a:t>
            </a:r>
          </a:p>
          <a:p>
            <a:endParaRPr lang="nl-BE" dirty="0"/>
          </a:p>
          <a:p>
            <a:r>
              <a:rPr lang="nl-BE" dirty="0" smtClean="0"/>
              <a:t>For each test: </a:t>
            </a:r>
          </a:p>
          <a:p>
            <a:pPr lvl="1"/>
            <a:r>
              <a:rPr lang="nl-BE" dirty="0" smtClean="0"/>
              <a:t>Test procedure</a:t>
            </a:r>
          </a:p>
          <a:p>
            <a:pPr lvl="1"/>
            <a:r>
              <a:rPr lang="nl-BE" dirty="0" smtClean="0"/>
              <a:t>Test report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767" y="35152"/>
            <a:ext cx="2716114" cy="363220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977" y="2975849"/>
            <a:ext cx="2893023" cy="21676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41824" y="3655486"/>
            <a:ext cx="61266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© </a:t>
            </a:r>
            <a:r>
              <a:rPr lang="nl-BE" dirty="0" smtClean="0"/>
              <a:t>CSL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69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Integration in spacecraft</a:t>
            </a:r>
            <a:endParaRPr lang="nl-BE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38" y="461569"/>
            <a:ext cx="3529162" cy="47040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414" y="0"/>
            <a:ext cx="34365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And today?</a:t>
            </a:r>
            <a:endParaRPr lang="nl-B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800" y="729865"/>
            <a:ext cx="8935200" cy="3989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Boring can be good</a:t>
            </a:r>
            <a:r>
              <a:rPr lang="nl-BE" dirty="0"/>
              <a:t>!</a:t>
            </a:r>
            <a:endParaRPr lang="nl-BE" dirty="0" smtClean="0"/>
          </a:p>
          <a:p>
            <a:r>
              <a:rPr lang="nl-BE" dirty="0" smtClean="0"/>
              <a:t>Monthly operations reports:</a:t>
            </a:r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Scientific papers published, more in preparation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 rot="20724704">
            <a:off x="1509771" y="1656024"/>
            <a:ext cx="3903479" cy="428839"/>
            <a:chOff x="1765803" y="2650891"/>
            <a:chExt cx="3903479" cy="428839"/>
          </a:xfrm>
        </p:grpSpPr>
        <p:pic>
          <p:nvPicPr>
            <p:cNvPr id="9" name="Content Placeholder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5803" y="2650891"/>
              <a:ext cx="3325531" cy="42883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1567735">
              <a:off x="4952392" y="2715268"/>
              <a:ext cx="71689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...</a:t>
              </a:r>
              <a:endParaRPr lang="nl-BE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20724704">
            <a:off x="2203495" y="1993989"/>
            <a:ext cx="3903479" cy="428839"/>
            <a:chOff x="1765803" y="2650891"/>
            <a:chExt cx="3903479" cy="428839"/>
          </a:xfrm>
        </p:grpSpPr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5803" y="2650891"/>
              <a:ext cx="3325531" cy="4288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567735">
              <a:off x="4952392" y="2715268"/>
              <a:ext cx="71689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...</a:t>
              </a:r>
              <a:endParaRPr lang="nl-BE" dirty="0"/>
            </a:p>
          </p:txBody>
        </p:sp>
      </p:grpSp>
      <p:grpSp>
        <p:nvGrpSpPr>
          <p:cNvPr id="13" name="Group 12"/>
          <p:cNvGrpSpPr/>
          <p:nvPr/>
        </p:nvGrpSpPr>
        <p:grpSpPr>
          <a:xfrm rot="20724704">
            <a:off x="3051699" y="2256658"/>
            <a:ext cx="3903479" cy="428839"/>
            <a:chOff x="1765803" y="2650891"/>
            <a:chExt cx="3903479" cy="428839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5803" y="2650891"/>
              <a:ext cx="3325531" cy="42883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21567735">
              <a:off x="4952392" y="2715268"/>
              <a:ext cx="71689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...</a:t>
              </a:r>
              <a:endParaRPr lang="nl-BE" dirty="0"/>
            </a:p>
          </p:txBody>
        </p:sp>
      </p:grpSp>
    </p:spTree>
    <p:extLst>
      <p:ext uri="{BB962C8B-B14F-4D97-AF65-F5344CB8AC3E}">
        <p14:creationId xmlns:p14="http://schemas.microsoft.com/office/powerpoint/2010/main" val="26061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What is NOMAD?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Spectrometer</a:t>
            </a:r>
          </a:p>
          <a:p>
            <a:r>
              <a:rPr lang="nl-BE" dirty="0" smtClean="0"/>
              <a:t>A payload of the Exomars 2016 mission</a:t>
            </a:r>
          </a:p>
          <a:p>
            <a:r>
              <a:rPr lang="nl-BE" dirty="0" smtClean="0"/>
              <a:t>In orbit </a:t>
            </a:r>
            <a:r>
              <a:rPr lang="nl-BE" dirty="0" smtClean="0"/>
              <a:t>around </a:t>
            </a:r>
            <a:r>
              <a:rPr lang="nl-BE" dirty="0" smtClean="0"/>
              <a:t>mars</a:t>
            </a:r>
          </a:p>
          <a:p>
            <a:r>
              <a:rPr lang="nl-BE" dirty="0" smtClean="0"/>
              <a:t>Chemical composition of Mars </a:t>
            </a:r>
            <a:r>
              <a:rPr lang="nl-BE" dirty="0" smtClean="0"/>
              <a:t>atmosphere </a:t>
            </a:r>
            <a:endParaRPr lang="nl-BE" dirty="0" smtClean="0"/>
          </a:p>
          <a:p>
            <a:pPr lvl="1"/>
            <a:r>
              <a:rPr lang="nl-BE" dirty="0" smtClean="0"/>
              <a:t>Methane </a:t>
            </a:r>
          </a:p>
          <a:p>
            <a:pPr lvl="1"/>
            <a:r>
              <a:rPr lang="nl-BE" dirty="0"/>
              <a:t>O</a:t>
            </a:r>
            <a:r>
              <a:rPr lang="nl-BE" dirty="0" smtClean="0"/>
              <a:t>ther trace gases</a:t>
            </a:r>
          </a:p>
        </p:txBody>
      </p:sp>
    </p:spTree>
    <p:extLst>
      <p:ext uri="{BB962C8B-B14F-4D97-AF65-F5344CB8AC3E}">
        <p14:creationId xmlns:p14="http://schemas.microsoft.com/office/powerpoint/2010/main" val="35683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OG2.bmp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2217" y="504838"/>
            <a:ext cx="5181070" cy="26036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7757"/>
            <a:ext cx="7886700" cy="994172"/>
          </a:xfrm>
        </p:spPr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Thank you for your attention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060704" y="4082150"/>
            <a:ext cx="6319158" cy="8545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u="sng" dirty="0">
                <a:solidFill>
                  <a:schemeClr val="accent5">
                    <a:lumMod val="75000"/>
                  </a:schemeClr>
                </a:solidFill>
              </a:rPr>
              <a:t>For more information:</a:t>
            </a:r>
          </a:p>
          <a:p>
            <a:pPr marL="0" indent="0">
              <a:buNone/>
            </a:pPr>
            <a:r>
              <a:rPr lang="en-US" sz="1050" dirty="0" smtClean="0">
                <a:solidFill>
                  <a:schemeClr val="accent5">
                    <a:lumMod val="75000"/>
                  </a:schemeClr>
                </a:solidFill>
              </a:rPr>
              <a:t>Stefan Lesschaeve </a:t>
            </a:r>
            <a:r>
              <a:rPr lang="en-US" sz="105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| stefan.lesschaeve@oip.be</a:t>
            </a:r>
          </a:p>
          <a:p>
            <a:pPr marL="0" indent="0">
              <a:buNone/>
            </a:pPr>
            <a:r>
              <a:rPr lang="en-US" sz="105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OIP Sensor Systems | </a:t>
            </a:r>
            <a:r>
              <a:rPr lang="en-US" sz="105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Westerring</a:t>
            </a:r>
            <a:r>
              <a:rPr lang="en-US" sz="105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21 | B-9700 </a:t>
            </a:r>
            <a:r>
              <a:rPr lang="en-US" sz="105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Oudenaarde</a:t>
            </a:r>
            <a:r>
              <a:rPr lang="en-US" sz="105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What is NOMAD?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3 channels: </a:t>
            </a:r>
          </a:p>
          <a:p>
            <a:pPr lvl="1"/>
            <a:r>
              <a:rPr lang="nl-BE" dirty="0" smtClean="0"/>
              <a:t>SO: infrared spectrometer</a:t>
            </a:r>
          </a:p>
          <a:p>
            <a:pPr lvl="1"/>
            <a:r>
              <a:rPr lang="nl-BE" dirty="0" smtClean="0"/>
              <a:t>LNO: infrafred spectrometer</a:t>
            </a:r>
          </a:p>
          <a:p>
            <a:pPr lvl="1"/>
            <a:r>
              <a:rPr lang="nl-BE" dirty="0" smtClean="0"/>
              <a:t>UVIS: UV &amp; visual spectrometer</a:t>
            </a:r>
          </a:p>
          <a:p>
            <a:endParaRPr lang="nl-BE" dirty="0" smtClean="0"/>
          </a:p>
          <a:p>
            <a:r>
              <a:rPr lang="nl-BE" dirty="0" smtClean="0"/>
              <a:t>OIP activities</a:t>
            </a:r>
          </a:p>
          <a:p>
            <a:pPr lvl="1"/>
            <a:r>
              <a:rPr lang="nl-BE" dirty="0" smtClean="0"/>
              <a:t>Industrial lead: project management and system engineering</a:t>
            </a:r>
          </a:p>
          <a:p>
            <a:pPr lvl="1"/>
            <a:r>
              <a:rPr lang="nl-BE" dirty="0" smtClean="0"/>
              <a:t>SO </a:t>
            </a:r>
            <a:r>
              <a:rPr lang="nl-BE" dirty="0" smtClean="0"/>
              <a:t>&amp; LNO: optical and mechanical design</a:t>
            </a:r>
          </a:p>
          <a:p>
            <a:pPr lvl="1"/>
            <a:r>
              <a:rPr lang="nl-BE" dirty="0" smtClean="0"/>
              <a:t>Overall assembly and testing</a:t>
            </a:r>
          </a:p>
        </p:txBody>
      </p:sp>
    </p:spTree>
    <p:extLst>
      <p:ext uri="{BB962C8B-B14F-4D97-AF65-F5344CB8AC3E}">
        <p14:creationId xmlns:p14="http://schemas.microsoft.com/office/powerpoint/2010/main" val="27761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Working principle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470875"/>
            <a:ext cx="5011077" cy="440096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98661" y="4495801"/>
            <a:ext cx="2065800" cy="37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 smtClean="0"/>
              <a:t>© IASB-BIRA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7200" y="882265"/>
            <a:ext cx="8935200" cy="3989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BE" dirty="0" smtClean="0"/>
              <a:t>Nadir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Limb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Occultation</a:t>
            </a:r>
          </a:p>
          <a:p>
            <a:pPr marL="457200" indent="-457200">
              <a:buFont typeface="+mj-lt"/>
              <a:buAutoNum type="arabicPeriod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568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NOMAD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589" y="1436482"/>
            <a:ext cx="3588881" cy="2927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2536">
            <a:off x="4586421" y="1120025"/>
            <a:ext cx="4279004" cy="320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Timeline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5 years from idea to finished instrument</a:t>
            </a:r>
          </a:p>
          <a:p>
            <a:pPr lvl="1"/>
            <a:r>
              <a:rPr lang="nl-BE" dirty="0" smtClean="0"/>
              <a:t>2010-2013: design phase</a:t>
            </a:r>
          </a:p>
          <a:p>
            <a:pPr lvl="1"/>
            <a:r>
              <a:rPr lang="nl-BE" dirty="0" smtClean="0"/>
              <a:t>2013-2015: build, test &amp; delivery</a:t>
            </a:r>
          </a:p>
          <a:p>
            <a:r>
              <a:rPr lang="nl-BE" dirty="0" smtClean="0"/>
              <a:t>March 2016: launch</a:t>
            </a:r>
          </a:p>
          <a:p>
            <a:r>
              <a:rPr lang="nl-BE" dirty="0" smtClean="0"/>
              <a:t>October 2016: arrival at Mars and orbit insertion</a:t>
            </a:r>
          </a:p>
          <a:p>
            <a:r>
              <a:rPr lang="nl-BE" dirty="0" smtClean="0"/>
              <a:t>2018 up to today: science mission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794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Schematic optical design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8" y="749017"/>
            <a:ext cx="8934450" cy="39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Detailed optical </a:t>
            </a:r>
            <a:r>
              <a:rPr lang="nl-BE" dirty="0"/>
              <a:t>design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826" y="569720"/>
            <a:ext cx="3859227" cy="4309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0605" y="441649"/>
            <a:ext cx="336865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5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A8C4B06967024BB677FE1381AE1722" ma:contentTypeVersion="0" ma:contentTypeDescription="Create a new document." ma:contentTypeScope="" ma:versionID="61a05f64d5ab71db56d2041e85f2ff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0e3112098b4d1518554ee266199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368DEE-8BCD-4D79-A53F-45247B68816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FE63BE-9B06-450C-9F84-2D669E4AB0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92D016-09DA-4A43-AD06-DF26942D66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75702</TotalTime>
  <Words>381</Words>
  <Application>Microsoft Office PowerPoint</Application>
  <PresentationFormat>On-screen Show (16:9)</PresentationFormat>
  <Paragraphs>114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Aharoni</vt:lpstr>
      <vt:lpstr>Arial</vt:lpstr>
      <vt:lpstr>Arial Black</vt:lpstr>
      <vt:lpstr>Calibri</vt:lpstr>
      <vt:lpstr>Calibri Light</vt:lpstr>
      <vt:lpstr>Office Theme</vt:lpstr>
      <vt:lpstr>OIP Sensor Systems</vt:lpstr>
      <vt:lpstr>OIP Space Systems</vt:lpstr>
      <vt:lpstr>What is NOMAD?</vt:lpstr>
      <vt:lpstr>What is NOMAD?</vt:lpstr>
      <vt:lpstr>Working principle</vt:lpstr>
      <vt:lpstr>NOMAD</vt:lpstr>
      <vt:lpstr>Timeline</vt:lpstr>
      <vt:lpstr>Schematic optical design</vt:lpstr>
      <vt:lpstr>Detailed optical design</vt:lpstr>
      <vt:lpstr>Detailed optical design</vt:lpstr>
      <vt:lpstr>Detailed optical design</vt:lpstr>
      <vt:lpstr>Mechanical design – lens holders</vt:lpstr>
      <vt:lpstr>Mechanical design – AOTF box</vt:lpstr>
      <vt:lpstr>Mechanical design – input optics</vt:lpstr>
      <vt:lpstr>Mechanical design – monolithic grating</vt:lpstr>
      <vt:lpstr>Mechanical design – monolithic mirror</vt:lpstr>
      <vt:lpstr>Mechanical design – part drawings</vt:lpstr>
      <vt:lpstr>Mechanical design – assembly drawings</vt:lpstr>
      <vt:lpstr>General work</vt:lpstr>
      <vt:lpstr>General work</vt:lpstr>
      <vt:lpstr>Assembly &amp; integration: lens modules</vt:lpstr>
      <vt:lpstr>Assembly &amp; integration: AOTF module</vt:lpstr>
      <vt:lpstr>Assembly &amp; integration – detector assembly</vt:lpstr>
      <vt:lpstr>Assembly &amp; integration: overall assembly</vt:lpstr>
      <vt:lpstr>Assembly and alignment finished</vt:lpstr>
      <vt:lpstr>Multi-layer insulation</vt:lpstr>
      <vt:lpstr>Tests</vt:lpstr>
      <vt:lpstr>Integration in spacecraft</vt:lpstr>
      <vt:lpstr>And today?</vt:lpstr>
      <vt:lpstr>Thank you for your attention</vt:lpstr>
    </vt:vector>
  </TitlesOfParts>
  <Company>OIP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DEPUYDT Nicolas</dc:creator>
  <cp:lastModifiedBy>Stefan Lesschaeve</cp:lastModifiedBy>
  <cp:revision>1624</cp:revision>
  <cp:lastPrinted>2017-02-09T10:12:15Z</cp:lastPrinted>
  <dcterms:created xsi:type="dcterms:W3CDTF">2015-05-20T09:28:32Z</dcterms:created>
  <dcterms:modified xsi:type="dcterms:W3CDTF">2022-10-09T09:47:02Z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0x010100CEA8C4B06967024BB677FE1381AE1722</vt:lpwstr>
  </property>
  <property fmtid="{D5CDD505-2E9C-101B-9397-08002B2CF9AE}" pid="3" name="TaxKeyword">
    <vt:lpwstr/>
  </property>
</Properties>
</file>