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5" r:id="rId2"/>
  </p:sldMasterIdLst>
  <p:notesMasterIdLst>
    <p:notesMasterId r:id="rId30"/>
  </p:notesMasterIdLst>
  <p:handoutMasterIdLst>
    <p:handoutMasterId r:id="rId31"/>
  </p:handoutMasterIdLst>
  <p:sldIdLst>
    <p:sldId id="256" r:id="rId3"/>
    <p:sldId id="257" r:id="rId4"/>
    <p:sldId id="258"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5" r:id="rId18"/>
    <p:sldId id="276" r:id="rId19"/>
    <p:sldId id="272" r:id="rId20"/>
    <p:sldId id="279" r:id="rId21"/>
    <p:sldId id="284" r:id="rId22"/>
    <p:sldId id="281" r:id="rId23"/>
    <p:sldId id="282" r:id="rId24"/>
    <p:sldId id="283" r:id="rId25"/>
    <p:sldId id="287" r:id="rId26"/>
    <p:sldId id="285" r:id="rId27"/>
    <p:sldId id="286" r:id="rId28"/>
    <p:sldId id="28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74">
          <p15:clr>
            <a:srgbClr val="A4A3A4"/>
          </p15:clr>
        </p15:guide>
        <p15:guide id="4" pos="5467">
          <p15:clr>
            <a:srgbClr val="A4A3A4"/>
          </p15:clr>
        </p15:guide>
        <p15:guide id="5" pos="5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1"/>
    <a:srgbClr val="B23542"/>
    <a:srgbClr val="898989"/>
    <a:srgbClr val="001530"/>
    <a:srgbClr val="B9CDE5"/>
    <a:srgbClr val="001C3A"/>
    <a:srgbClr val="C534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1456" y="38"/>
      </p:cViewPr>
      <p:guideLst>
        <p:guide orient="horz" pos="2160"/>
        <p:guide pos="2880"/>
        <p:guide orient="horz" pos="1674"/>
        <p:guide pos="5467"/>
        <p:guide pos="549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F8BDD2-7898-C246-99D6-8BA2EB5F189F}" type="datetimeFigureOut">
              <a:rPr lang="nl-BE"/>
              <a:pPr/>
              <a:t>30/09/2020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CD6297-9F9B-1A4C-9D86-88B16AA6B36F}" type="slidenum">
              <a:rPr/>
              <a:pPr/>
              <a:t>‹#›</a:t>
            </a:fld>
            <a:endParaRPr lang="en-US"/>
          </a:p>
        </p:txBody>
      </p:sp>
    </p:spTree>
    <p:extLst>
      <p:ext uri="{BB962C8B-B14F-4D97-AF65-F5344CB8AC3E}">
        <p14:creationId xmlns:p14="http://schemas.microsoft.com/office/powerpoint/2010/main" val="5361070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5CB59-E6EB-6447-9987-5A65D19606C2}" type="datetimeFigureOut">
              <a:rPr lang="nl-BE"/>
              <a:pPr/>
              <a:t>30/09/2020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87B98B-140C-0041-9B67-E10F72E29A89}" type="slidenum">
              <a:rPr/>
              <a:pPr/>
              <a:t>‹#›</a:t>
            </a:fld>
            <a:endParaRPr lang="en-US"/>
          </a:p>
        </p:txBody>
      </p:sp>
    </p:spTree>
    <p:extLst>
      <p:ext uri="{BB962C8B-B14F-4D97-AF65-F5344CB8AC3E}">
        <p14:creationId xmlns:p14="http://schemas.microsoft.com/office/powerpoint/2010/main" val="562005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F987B98B-140C-0041-9B67-E10F72E29A89}" type="slidenum">
              <a:rPr lang="nl-BE" smtClean="0">
                <a:solidFill>
                  <a:prstClr val="black"/>
                </a:solidFill>
              </a:rPr>
              <a:pPr/>
              <a:t>1</a:t>
            </a:fld>
            <a:endParaRPr lang="nl-BE" dirty="0">
              <a:solidFill>
                <a:prstClr val="black"/>
              </a:solidFill>
            </a:endParaRPr>
          </a:p>
        </p:txBody>
      </p:sp>
    </p:spTree>
    <p:extLst>
      <p:ext uri="{BB962C8B-B14F-4D97-AF65-F5344CB8AC3E}">
        <p14:creationId xmlns:p14="http://schemas.microsoft.com/office/powerpoint/2010/main" val="4250663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userDrawn="1"/>
        </p:nvSpPr>
        <p:spPr>
          <a:xfrm>
            <a:off x="0" y="0"/>
            <a:ext cx="9144000" cy="20682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535941"/>
            <a:ext cx="1683480" cy="187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userDrawn="1"/>
        </p:nvSpPr>
        <p:spPr>
          <a:xfrm>
            <a:off x="783480" y="535941"/>
            <a:ext cx="1080000" cy="1872000"/>
          </a:xfrm>
          <a:prstGeom prst="roundRect">
            <a:avLst>
              <a:gd name="adj" fmla="val 1122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40000" y="-2"/>
            <a:ext cx="6064000" cy="1404000"/>
          </a:xfrm>
        </p:spPr>
        <p:txBody>
          <a:bodyPr>
            <a:normAutofit/>
          </a:bodyPr>
          <a:lstStyle>
            <a:lvl1pPr algn="l">
              <a:lnSpc>
                <a:spcPct val="100000"/>
              </a:lnSpc>
              <a:defRPr sz="3000" b="0">
                <a:solidFill>
                  <a:srgbClr val="00346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39999" y="1566000"/>
            <a:ext cx="6082143" cy="2160000"/>
          </a:xfrm>
        </p:spPr>
        <p:txBody>
          <a:bodyPr>
            <a:normAutofit/>
          </a:bodyPr>
          <a:lstStyle>
            <a:lvl1pPr marL="0" indent="0" algn="l">
              <a:buNone/>
              <a:defRPr sz="2000">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9" name="Afbeelding 8" descr="AS tag grijs.jpeg"/>
          <p:cNvPicPr>
            <a:picLocks noChangeAspect="1"/>
          </p:cNvPicPr>
          <p:nvPr userDrawn="1"/>
        </p:nvPicPr>
        <p:blipFill>
          <a:blip r:embed="rId3"/>
          <a:stretch>
            <a:fillRect/>
          </a:stretch>
        </p:blipFill>
        <p:spPr>
          <a:xfrm>
            <a:off x="7353844" y="0"/>
            <a:ext cx="1790156" cy="1790156"/>
          </a:xfrm>
          <a:prstGeom prst="round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00200" y="5909600"/>
            <a:ext cx="304800" cy="756000"/>
          </a:xfrm>
          <a:prstGeom prst="rect">
            <a:avLst/>
          </a:prstGeom>
        </p:spPr>
        <p:txBody>
          <a:bodyPr/>
          <a:lstStyle/>
          <a:p>
            <a:fld id="{60C1A246-6E3E-7941-95F6-AC823C4D4367}" type="slidenum">
              <a:rPr>
                <a:solidFill>
                  <a:srgbClr val="003461"/>
                </a:solidFill>
              </a:rPr>
              <a:pPr/>
              <a:t>‹#›</a:t>
            </a:fld>
            <a:endParaRPr lang="en-US" dirty="0">
              <a:solidFill>
                <a:srgbClr val="003461"/>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3"/>
          </p:nvPr>
        </p:nvSpPr>
        <p:spPr>
          <a:xfrm>
            <a:off x="356400" y="1404000"/>
            <a:ext cx="8457400" cy="526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7058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0000" y="1404000"/>
            <a:ext cx="4140000" cy="5400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0000" y="1979999"/>
            <a:ext cx="4140000" cy="3960000"/>
          </a:xfrm>
        </p:spPr>
        <p:txBody>
          <a:bodyPr/>
          <a:lstStyle>
            <a:lvl1pPr>
              <a:spcBef>
                <a:spcPts val="0"/>
              </a:spcBef>
              <a:defRPr sz="2000"/>
            </a:lvl1pPr>
            <a:lvl2pPr>
              <a:spcBef>
                <a:spcPts val="0"/>
              </a:spcBef>
              <a:defRPr sz="2000"/>
            </a:lvl2pPr>
            <a:lvl3pPr>
              <a:spcBef>
                <a:spcPts val="0"/>
              </a:spcBef>
              <a:defRPr sz="1600"/>
            </a:lvl3pPr>
            <a:lvl4pPr>
              <a:spcBef>
                <a:spcPts val="0"/>
              </a:spcBef>
              <a:defRPr sz="1600"/>
            </a:lvl4pPr>
            <a:lvl5pPr>
              <a:spcBef>
                <a:spcPts val="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4" y="1404000"/>
            <a:ext cx="4140000" cy="5400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4" y="1979999"/>
            <a:ext cx="4140000" cy="3960000"/>
          </a:xfrm>
        </p:spPr>
        <p:txBody>
          <a:bodyPr/>
          <a:lstStyle>
            <a:lvl1pPr>
              <a:spcBef>
                <a:spcPts val="0"/>
              </a:spcBef>
              <a:defRPr sz="2000"/>
            </a:lvl1pPr>
            <a:lvl2pPr>
              <a:spcBef>
                <a:spcPts val="0"/>
              </a:spcBef>
              <a:defRPr sz="2000"/>
            </a:lvl2pPr>
            <a:lvl3pPr>
              <a:spcBef>
                <a:spcPts val="0"/>
              </a:spcBef>
              <a:defRPr sz="1600"/>
            </a:lvl3pPr>
            <a:lvl4pPr>
              <a:spcBef>
                <a:spcPts val="0"/>
              </a:spcBef>
              <a:defRPr sz="1600"/>
            </a:lvl4pPr>
            <a:lvl5pPr>
              <a:spcBef>
                <a:spcPts val="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8500200" y="5909600"/>
            <a:ext cx="304800" cy="756000"/>
          </a:xfrm>
          <a:prstGeom prst="rect">
            <a:avLst/>
          </a:prstGeom>
        </p:spPr>
        <p:txBody>
          <a:bodyPr/>
          <a:lstStyle/>
          <a:p>
            <a:fld id="{60C1A246-6E3E-7941-95F6-AC823C4D4367}" type="slidenum">
              <a:rPr>
                <a:solidFill>
                  <a:srgbClr val="003461"/>
                </a:solidFill>
              </a:rPr>
              <a:pPr/>
              <a:t>‹#›</a:t>
            </a:fld>
            <a:endParaRPr lang="en-US" dirty="0">
              <a:solidFill>
                <a:srgbClr val="003461"/>
              </a:solidFill>
            </a:endParaRPr>
          </a:p>
        </p:txBody>
      </p:sp>
    </p:spTree>
    <p:extLst>
      <p:ext uri="{BB962C8B-B14F-4D97-AF65-F5344CB8AC3E}">
        <p14:creationId xmlns:p14="http://schemas.microsoft.com/office/powerpoint/2010/main" val="15239373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500200" y="5909600"/>
            <a:ext cx="304800" cy="756000"/>
          </a:xfrm>
          <a:prstGeom prst="rect">
            <a:avLst/>
          </a:prstGeom>
        </p:spPr>
        <p:txBody>
          <a:bodyPr/>
          <a:lstStyle/>
          <a:p>
            <a:fld id="{60C1A246-6E3E-7941-95F6-AC823C4D4367}" type="slidenum">
              <a:rPr>
                <a:solidFill>
                  <a:srgbClr val="003461"/>
                </a:solidFill>
              </a:rPr>
              <a:pPr/>
              <a:t>‹#›</a:t>
            </a:fld>
            <a:endParaRPr lang="en-US" dirty="0">
              <a:solidFill>
                <a:srgbClr val="003461"/>
              </a:solidFill>
            </a:endParaRPr>
          </a:p>
        </p:txBody>
      </p:sp>
    </p:spTree>
    <p:extLst>
      <p:ext uri="{BB962C8B-B14F-4D97-AF65-F5344CB8AC3E}">
        <p14:creationId xmlns:p14="http://schemas.microsoft.com/office/powerpoint/2010/main" val="31928129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848100"/>
            <a:ext cx="7772400" cy="1362075"/>
          </a:xfrm>
        </p:spPr>
        <p:txBody>
          <a:bodyPr anchor="t"/>
          <a:lstStyle>
            <a:lvl1pPr algn="l">
              <a:defRPr sz="4000" b="0" cap="all">
                <a:solidFill>
                  <a:srgbClr val="00346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3" y="23479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8500200" y="5909600"/>
            <a:ext cx="304800" cy="756000"/>
          </a:xfrm>
          <a:prstGeom prst="rect">
            <a:avLst/>
          </a:prstGeom>
        </p:spPr>
        <p:txBody>
          <a:bodyPr/>
          <a:lstStyle/>
          <a:p>
            <a:fld id="{A6C4660E-9D63-7144-9D47-4E2DE0455030}"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500200" y="5909600"/>
            <a:ext cx="304800" cy="756000"/>
          </a:xfrm>
          <a:prstGeom prst="rect">
            <a:avLst/>
          </a:prstGeom>
        </p:spPr>
        <p:txBody>
          <a:bodyPr/>
          <a:lstStyle/>
          <a:p>
            <a:fld id="{60C1A246-6E3E-7941-95F6-AC823C4D436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00200" y="5909600"/>
            <a:ext cx="304800" cy="756000"/>
          </a:xfrm>
          <a:prstGeom prst="rect">
            <a:avLst/>
          </a:prstGeom>
        </p:spPr>
        <p:txBody>
          <a:bodyPr/>
          <a:lstStyle/>
          <a:p>
            <a:fld id="{60C1A246-6E3E-7941-95F6-AC823C4D4367}" type="slidenum">
              <a:rPr/>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3"/>
          </p:nvPr>
        </p:nvSpPr>
        <p:spPr>
          <a:xfrm>
            <a:off x="356400" y="1404000"/>
            <a:ext cx="8457400" cy="448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0000" y="1404000"/>
            <a:ext cx="4140000" cy="5400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0000" y="1979999"/>
            <a:ext cx="4140000" cy="3960000"/>
          </a:xfrm>
        </p:spPr>
        <p:txBody>
          <a:bodyPr/>
          <a:lstStyle>
            <a:lvl1pPr>
              <a:spcBef>
                <a:spcPts val="0"/>
              </a:spcBef>
              <a:defRPr sz="2000"/>
            </a:lvl1pPr>
            <a:lvl2pPr>
              <a:spcBef>
                <a:spcPts val="0"/>
              </a:spcBef>
              <a:defRPr sz="2000"/>
            </a:lvl2pPr>
            <a:lvl3pPr>
              <a:spcBef>
                <a:spcPts val="0"/>
              </a:spcBef>
              <a:defRPr sz="1600"/>
            </a:lvl3pPr>
            <a:lvl4pPr>
              <a:spcBef>
                <a:spcPts val="0"/>
              </a:spcBef>
              <a:defRPr sz="1600"/>
            </a:lvl4pPr>
            <a:lvl5pPr>
              <a:spcBef>
                <a:spcPts val="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4" y="1404000"/>
            <a:ext cx="4140000" cy="5400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4" y="1979999"/>
            <a:ext cx="4140000" cy="3960000"/>
          </a:xfrm>
        </p:spPr>
        <p:txBody>
          <a:bodyPr/>
          <a:lstStyle>
            <a:lvl1pPr>
              <a:spcBef>
                <a:spcPts val="0"/>
              </a:spcBef>
              <a:defRPr sz="2000"/>
            </a:lvl1pPr>
            <a:lvl2pPr>
              <a:spcBef>
                <a:spcPts val="0"/>
              </a:spcBef>
              <a:defRPr sz="2000"/>
            </a:lvl2pPr>
            <a:lvl3pPr>
              <a:spcBef>
                <a:spcPts val="0"/>
              </a:spcBef>
              <a:defRPr sz="1600"/>
            </a:lvl3pPr>
            <a:lvl4pPr>
              <a:spcBef>
                <a:spcPts val="0"/>
              </a:spcBef>
              <a:defRPr sz="1600"/>
            </a:lvl4pPr>
            <a:lvl5pPr>
              <a:spcBef>
                <a:spcPts val="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8500200" y="5909600"/>
            <a:ext cx="304800" cy="756000"/>
          </a:xfrm>
          <a:prstGeom prst="rect">
            <a:avLst/>
          </a:prstGeom>
        </p:spPr>
        <p:txBody>
          <a:bodyPr/>
          <a:lstStyle/>
          <a:p>
            <a:fld id="{60C1A246-6E3E-7941-95F6-AC823C4D4367}" type="slidenum">
              <a: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500200" y="5909600"/>
            <a:ext cx="304800" cy="756000"/>
          </a:xfrm>
          <a:prstGeom prst="rect">
            <a:avLst/>
          </a:prstGeom>
        </p:spPr>
        <p:txBody>
          <a:bodyPr/>
          <a:lstStyle/>
          <a:p>
            <a:fld id="{60C1A246-6E3E-7941-95F6-AC823C4D4367}" type="slidenum">
              <a: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userDrawn="1"/>
        </p:nvSpPr>
        <p:spPr>
          <a:xfrm>
            <a:off x="0" y="0"/>
            <a:ext cx="9144000" cy="20682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0" y="535941"/>
            <a:ext cx="1683480" cy="187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Rounded Rectangle 14"/>
          <p:cNvSpPr/>
          <p:nvPr userDrawn="1"/>
        </p:nvSpPr>
        <p:spPr>
          <a:xfrm>
            <a:off x="783480" y="535941"/>
            <a:ext cx="1080000" cy="1872000"/>
          </a:xfrm>
          <a:prstGeom prst="roundRect">
            <a:avLst>
              <a:gd name="adj" fmla="val 1122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540000" y="-2"/>
            <a:ext cx="6064000" cy="1404000"/>
          </a:xfrm>
        </p:spPr>
        <p:txBody>
          <a:bodyPr>
            <a:normAutofit/>
          </a:bodyPr>
          <a:lstStyle>
            <a:lvl1pPr algn="l">
              <a:lnSpc>
                <a:spcPct val="100000"/>
              </a:lnSpc>
              <a:defRPr sz="3000" b="0">
                <a:solidFill>
                  <a:srgbClr val="00346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39999" y="1566000"/>
            <a:ext cx="6082143" cy="2160000"/>
          </a:xfrm>
        </p:spPr>
        <p:txBody>
          <a:bodyPr>
            <a:normAutofit/>
          </a:bodyPr>
          <a:lstStyle>
            <a:lvl1pPr marL="0" indent="0" algn="l">
              <a:buNone/>
              <a:defRPr sz="2000">
                <a:solidFill>
                  <a:srgbClr val="89898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9" name="Afbeelding 8" descr="AS tag grijs.jpeg"/>
          <p:cNvPicPr>
            <a:picLocks noChangeAspect="1"/>
          </p:cNvPicPr>
          <p:nvPr userDrawn="1"/>
        </p:nvPicPr>
        <p:blipFill>
          <a:blip r:embed="rId3"/>
          <a:stretch>
            <a:fillRect/>
          </a:stretch>
        </p:blipFill>
        <p:spPr>
          <a:xfrm>
            <a:off x="7353844" y="0"/>
            <a:ext cx="1790156" cy="1790156"/>
          </a:xfrm>
          <a:prstGeom prst="roundRect">
            <a:avLst/>
          </a:prstGeom>
        </p:spPr>
      </p:pic>
    </p:spTree>
    <p:extLst>
      <p:ext uri="{BB962C8B-B14F-4D97-AF65-F5344CB8AC3E}">
        <p14:creationId xmlns:p14="http://schemas.microsoft.com/office/powerpoint/2010/main" val="198303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848100"/>
            <a:ext cx="7772400" cy="1362075"/>
          </a:xfrm>
        </p:spPr>
        <p:txBody>
          <a:bodyPr anchor="t"/>
          <a:lstStyle>
            <a:lvl1pPr algn="l">
              <a:defRPr sz="4000" b="0" cap="all">
                <a:solidFill>
                  <a:srgbClr val="00346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3479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8500200" y="5909600"/>
            <a:ext cx="304800" cy="756000"/>
          </a:xfrm>
          <a:prstGeom prst="rect">
            <a:avLst/>
          </a:prstGeom>
        </p:spPr>
        <p:txBody>
          <a:bodyPr/>
          <a:lstStyle/>
          <a:p>
            <a:fld id="{A6C4660E-9D63-7144-9D47-4E2DE0455030}" type="slidenum">
              <a:rPr>
                <a:solidFill>
                  <a:srgbClr val="003461"/>
                </a:solidFill>
              </a:rPr>
              <a:pPr/>
              <a:t>‹#›</a:t>
            </a:fld>
            <a:endParaRPr lang="en-US" dirty="0">
              <a:solidFill>
                <a:srgbClr val="003461"/>
              </a:solidFill>
            </a:endParaRPr>
          </a:p>
        </p:txBody>
      </p:sp>
    </p:spTree>
    <p:extLst>
      <p:ext uri="{BB962C8B-B14F-4D97-AF65-F5344CB8AC3E}">
        <p14:creationId xmlns:p14="http://schemas.microsoft.com/office/powerpoint/2010/main" val="2728828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500200" y="5909600"/>
            <a:ext cx="304800" cy="756000"/>
          </a:xfrm>
          <a:prstGeom prst="rect">
            <a:avLst/>
          </a:prstGeom>
        </p:spPr>
        <p:txBody>
          <a:bodyPr/>
          <a:lstStyle/>
          <a:p>
            <a:fld id="{60C1A246-6E3E-7941-95F6-AC823C4D4367}" type="slidenum">
              <a:rPr lang="en-US">
                <a:solidFill>
                  <a:srgbClr val="003461"/>
                </a:solidFill>
              </a:rPr>
              <a:pPr/>
              <a:t>‹#›</a:t>
            </a:fld>
            <a:endParaRPr lang="en-US" dirty="0">
              <a:solidFill>
                <a:srgbClr val="003461"/>
              </a:solidFill>
            </a:endParaRPr>
          </a:p>
        </p:txBody>
      </p:sp>
    </p:spTree>
    <p:extLst>
      <p:ext uri="{BB962C8B-B14F-4D97-AF65-F5344CB8AC3E}">
        <p14:creationId xmlns:p14="http://schemas.microsoft.com/office/powerpoint/2010/main" val="229400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1935" y="-1"/>
            <a:ext cx="8781743" cy="401045"/>
          </a:xfrm>
          <a:prstGeom prst="roundRect">
            <a:avLst>
              <a:gd name="adj" fmla="val 0"/>
            </a:avLst>
          </a:prstGeom>
          <a:effectLst/>
        </p:spPr>
      </p:pic>
      <p:sp>
        <p:nvSpPr>
          <p:cNvPr id="12" name="Rounded Rectangle 11"/>
          <p:cNvSpPr/>
          <p:nvPr/>
        </p:nvSpPr>
        <p:spPr>
          <a:xfrm>
            <a:off x="180000" y="5942420"/>
            <a:ext cx="8784000" cy="648000"/>
          </a:xfrm>
          <a:prstGeom prst="roundRect">
            <a:avLst/>
          </a:prstGeom>
          <a:solidFill>
            <a:schemeClr val="bg1"/>
          </a:solidFill>
          <a:ln>
            <a:noFill/>
          </a:ln>
          <a:effectLst>
            <a:outerShdw blurRad="482600" dist="175387" dir="5400000" rotWithShape="0">
              <a:srgbClr val="000000">
                <a:alpha val="2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0000" y="0"/>
            <a:ext cx="8784000" cy="1171200"/>
          </a:xfrm>
          <a:prstGeom prst="roundRect">
            <a:avLst>
              <a:gd name="adj" fmla="val 7207"/>
            </a:avLst>
          </a:prstGeom>
          <a:effectLst>
            <a:outerShdw blurRad="222250" dist="38100" dir="6000000" sx="98000" sy="98000">
              <a:srgbClr val="000000">
                <a:alpha val="43000"/>
              </a:srgbClr>
            </a:outerShdw>
          </a:effectLst>
        </p:spPr>
      </p:pic>
      <p:sp>
        <p:nvSpPr>
          <p:cNvPr id="2" name="Title Placeholder 1"/>
          <p:cNvSpPr>
            <a:spLocks noGrp="1"/>
          </p:cNvSpPr>
          <p:nvPr>
            <p:ph type="title"/>
          </p:nvPr>
        </p:nvSpPr>
        <p:spPr>
          <a:xfrm>
            <a:off x="360000" y="203200"/>
            <a:ext cx="6261100" cy="876800"/>
          </a:xfrm>
          <a:prstGeom prst="rect">
            <a:avLst/>
          </a:prstGeom>
        </p:spPr>
        <p:txBody>
          <a:bodyPr vert="horz" lIns="0" tIns="0" rIns="0" bIns="0" rtlCol="0" anchor="b">
            <a:normAutofit/>
          </a:bodyPr>
          <a:lstStyle/>
          <a:p>
            <a:r>
              <a:rPr lang="nl-NL" smtClean="0"/>
              <a:t>Klik om de stijl te bewerken</a:t>
            </a:r>
            <a:endParaRPr lang="en-US"/>
          </a:p>
        </p:txBody>
      </p:sp>
      <p:sp>
        <p:nvSpPr>
          <p:cNvPr id="3" name="Text Placeholder 2"/>
          <p:cNvSpPr>
            <a:spLocks noGrp="1"/>
          </p:cNvSpPr>
          <p:nvPr>
            <p:ph type="body" idx="1"/>
          </p:nvPr>
        </p:nvSpPr>
        <p:spPr>
          <a:xfrm>
            <a:off x="355600" y="1404000"/>
            <a:ext cx="8369300" cy="4500000"/>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pic>
        <p:nvPicPr>
          <p:cNvPr id="21" name="Picture 20" descr="Antwerp_Space_logo_h_B7B2DE_RGB.eps"/>
          <p:cNvPicPr>
            <a:picLocks noChangeAspect="1"/>
          </p:cNvPicPr>
          <p:nvPr/>
        </p:nvPicPr>
        <p:blipFill>
          <a:blip r:embed="rId10"/>
          <a:stretch>
            <a:fillRect/>
          </a:stretch>
        </p:blipFill>
        <p:spPr>
          <a:xfrm>
            <a:off x="360000" y="6102900"/>
            <a:ext cx="1446260" cy="432000"/>
          </a:xfrm>
          <a:prstGeom prst="rect">
            <a:avLst/>
          </a:prstGeom>
        </p:spPr>
      </p:pic>
      <p:sp>
        <p:nvSpPr>
          <p:cNvPr id="10" name="Tekstvak 9"/>
          <p:cNvSpPr txBox="1"/>
          <p:nvPr/>
        </p:nvSpPr>
        <p:spPr>
          <a:xfrm>
            <a:off x="3808799" y="5893200"/>
            <a:ext cx="4912926" cy="788400"/>
          </a:xfrm>
          <a:prstGeom prst="rect">
            <a:avLst/>
          </a:prstGeom>
          <a:noFill/>
        </p:spPr>
        <p:txBody>
          <a:bodyPr wrap="square" lIns="0" tIns="0" rIns="0" bIns="0" rtlCol="0" anchor="ctr" anchorCtr="0">
            <a:noAutofit/>
          </a:bodyPr>
          <a:lstStyle/>
          <a:p>
            <a:pPr algn="r"/>
            <a:r>
              <a:rPr lang="nl-NL" sz="900" dirty="0" err="1" smtClean="0">
                <a:solidFill>
                  <a:srgbClr val="898989"/>
                </a:solidFill>
              </a:rPr>
              <a:t>Title</a:t>
            </a:r>
            <a:r>
              <a:rPr lang="nl-NL" sz="900" baseline="0" dirty="0" smtClean="0">
                <a:solidFill>
                  <a:srgbClr val="898989"/>
                </a:solidFill>
              </a:rPr>
              <a:t> | File </a:t>
            </a:r>
            <a:r>
              <a:rPr lang="nl-NL" sz="900" baseline="0" dirty="0" err="1" smtClean="0">
                <a:solidFill>
                  <a:srgbClr val="898989"/>
                </a:solidFill>
              </a:rPr>
              <a:t>ref</a:t>
            </a:r>
            <a:r>
              <a:rPr lang="nl-NL" sz="900" baseline="0" dirty="0" smtClean="0">
                <a:solidFill>
                  <a:srgbClr val="898989"/>
                </a:solidFill>
              </a:rPr>
              <a:t> | datum | page </a:t>
            </a:r>
            <a:fld id="{017E4461-D191-8A40-9117-689DA7127C95}" type="slidenum">
              <a:rPr lang="nl-NL" sz="900" baseline="0" smtClean="0">
                <a:solidFill>
                  <a:srgbClr val="898989"/>
                </a:solidFill>
              </a:rPr>
              <a:t>‹#›</a:t>
            </a:fld>
            <a:endParaRPr lang="nl-NL" sz="900" dirty="0">
              <a:solidFill>
                <a:srgbClr val="898989"/>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hf sldNum="0" hdr="0" ftr="0" dt="0"/>
  <p:txStyles>
    <p:titleStyle>
      <a:lvl1pPr algn="l" defTabSz="457200" rtl="0" eaLnBrk="1" latinLnBrk="0" hangingPunct="1">
        <a:spcBef>
          <a:spcPct val="0"/>
        </a:spcBef>
        <a:buNone/>
        <a:defRPr sz="2800" b="0" kern="1200">
          <a:solidFill>
            <a:schemeClr val="bg1"/>
          </a:solidFill>
          <a:latin typeface="+mj-lt"/>
          <a:ea typeface="+mj-ea"/>
          <a:cs typeface="+mj-cs"/>
        </a:defRPr>
      </a:lvl1pPr>
    </p:titleStyle>
    <p:bodyStyle>
      <a:lvl1pPr marL="174625" indent="-174625" algn="l" defTabSz="457200" rtl="0" eaLnBrk="1" latinLnBrk="0" hangingPunct="1">
        <a:spcBef>
          <a:spcPts val="300"/>
        </a:spcBef>
        <a:buClr>
          <a:srgbClr val="C5343A"/>
        </a:buClr>
        <a:buSzPct val="70000"/>
        <a:buFont typeface="Wingdings 3" pitchFamily="18" charset="2"/>
        <a:buChar char=""/>
        <a:defRPr sz="2000" kern="1200">
          <a:solidFill>
            <a:srgbClr val="003461"/>
          </a:solidFill>
          <a:latin typeface="+mn-lt"/>
          <a:ea typeface="+mn-ea"/>
          <a:cs typeface="+mn-cs"/>
        </a:defRPr>
      </a:lvl1pPr>
      <a:lvl2pPr marL="361950" indent="-187325" algn="l" defTabSz="457200" rtl="0" eaLnBrk="1" latinLnBrk="0" hangingPunct="1">
        <a:spcBef>
          <a:spcPts val="300"/>
        </a:spcBef>
        <a:buClr>
          <a:srgbClr val="003461"/>
        </a:buClr>
        <a:buSzPct val="70000"/>
        <a:buFont typeface="Wingdings" charset="2"/>
        <a:buChar char="§"/>
        <a:tabLst/>
        <a:defRPr sz="2000" kern="1200">
          <a:solidFill>
            <a:srgbClr val="003461"/>
          </a:solidFill>
          <a:latin typeface="+mn-lt"/>
          <a:ea typeface="+mn-ea"/>
          <a:cs typeface="+mn-cs"/>
        </a:defRPr>
      </a:lvl2pPr>
      <a:lvl3pPr marL="536575" indent="-174625" algn="l" defTabSz="457200" rtl="0" eaLnBrk="1" latinLnBrk="0" hangingPunct="1">
        <a:spcBef>
          <a:spcPts val="300"/>
        </a:spcBef>
        <a:buClr>
          <a:srgbClr val="ABADAF"/>
        </a:buClr>
        <a:buSzPct val="70000"/>
        <a:buFont typeface="Arial"/>
        <a:buChar char="•"/>
        <a:defRPr sz="1800" kern="1200">
          <a:solidFill>
            <a:srgbClr val="003461"/>
          </a:solidFill>
          <a:latin typeface="+mn-lt"/>
          <a:ea typeface="+mn-ea"/>
          <a:cs typeface="+mn-cs"/>
        </a:defRPr>
      </a:lvl3pPr>
      <a:lvl4pPr marL="722313" indent="-185738" algn="l" defTabSz="457200" rtl="0" eaLnBrk="1" latinLnBrk="0" hangingPunct="1">
        <a:spcBef>
          <a:spcPts val="300"/>
        </a:spcBef>
        <a:buClr>
          <a:srgbClr val="C5343A"/>
        </a:buClr>
        <a:buSzPct val="70000"/>
        <a:buFont typeface="Arial"/>
        <a:buChar char="•"/>
        <a:defRPr sz="1800" kern="1200">
          <a:solidFill>
            <a:srgbClr val="003461"/>
          </a:solidFill>
          <a:latin typeface="+mn-lt"/>
          <a:ea typeface="+mn-ea"/>
          <a:cs typeface="+mn-cs"/>
        </a:defRPr>
      </a:lvl4pPr>
      <a:lvl5pPr marL="896938" indent="-174625" algn="l" defTabSz="457200" rtl="0" eaLnBrk="1" latinLnBrk="0" hangingPunct="1">
        <a:spcBef>
          <a:spcPts val="300"/>
        </a:spcBef>
        <a:buClr>
          <a:srgbClr val="003461"/>
        </a:buClr>
        <a:buSzPct val="70000"/>
        <a:buFont typeface="Arial" pitchFamily="34" charset="0"/>
        <a:buChar char="-"/>
        <a:defRPr sz="1400" kern="1200">
          <a:solidFill>
            <a:srgbClr val="0034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1935" y="-1"/>
            <a:ext cx="8781743" cy="401045"/>
          </a:xfrm>
          <a:prstGeom prst="roundRect">
            <a:avLst>
              <a:gd name="adj" fmla="val 0"/>
            </a:avLst>
          </a:prstGeom>
          <a:effectLst/>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0000" y="0"/>
            <a:ext cx="8784000" cy="1171200"/>
          </a:xfrm>
          <a:prstGeom prst="roundRect">
            <a:avLst>
              <a:gd name="adj" fmla="val 7207"/>
            </a:avLst>
          </a:prstGeom>
          <a:effectLst>
            <a:outerShdw blurRad="222250" dist="38100" dir="6000000" sx="98000" sy="98000">
              <a:srgbClr val="000000">
                <a:alpha val="43000"/>
              </a:srgbClr>
            </a:outerShdw>
          </a:effectLst>
        </p:spPr>
      </p:pic>
      <p:sp>
        <p:nvSpPr>
          <p:cNvPr id="2" name="Title Placeholder 1"/>
          <p:cNvSpPr>
            <a:spLocks noGrp="1"/>
          </p:cNvSpPr>
          <p:nvPr>
            <p:ph type="title"/>
          </p:nvPr>
        </p:nvSpPr>
        <p:spPr>
          <a:xfrm>
            <a:off x="360000" y="203200"/>
            <a:ext cx="6261100" cy="876800"/>
          </a:xfrm>
          <a:prstGeom prst="rect">
            <a:avLst/>
          </a:prstGeom>
        </p:spPr>
        <p:txBody>
          <a:bodyPr vert="horz" lIns="0" tIns="0" rIns="0" bIns="0" rtlCol="0" anchor="b">
            <a:normAutofit/>
          </a:bodyPr>
          <a:lstStyle/>
          <a:p>
            <a:r>
              <a:rPr lang="nl-NL" smtClean="0"/>
              <a:t>Klik om de stijl te bewerken</a:t>
            </a:r>
            <a:endParaRPr lang="en-US"/>
          </a:p>
        </p:txBody>
      </p:sp>
      <p:sp>
        <p:nvSpPr>
          <p:cNvPr id="3" name="Text Placeholder 2"/>
          <p:cNvSpPr>
            <a:spLocks noGrp="1"/>
          </p:cNvSpPr>
          <p:nvPr>
            <p:ph type="body" idx="1"/>
          </p:nvPr>
        </p:nvSpPr>
        <p:spPr>
          <a:xfrm>
            <a:off x="355600" y="1404000"/>
            <a:ext cx="8369300" cy="5160702"/>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Tree>
    <p:extLst>
      <p:ext uri="{BB962C8B-B14F-4D97-AF65-F5344CB8AC3E}">
        <p14:creationId xmlns:p14="http://schemas.microsoft.com/office/powerpoint/2010/main" val="396175277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timing>
    <p:tnLst>
      <p:par>
        <p:cTn id="1" dur="indefinite" restart="never" nodeType="tmRoot"/>
      </p:par>
    </p:tnLst>
  </p:timing>
  <p:hf sldNum="0" hdr="0" ftr="0" dt="0"/>
  <p:txStyles>
    <p:titleStyle>
      <a:lvl1pPr algn="l" defTabSz="457200" rtl="0" eaLnBrk="1" latinLnBrk="0" hangingPunct="1">
        <a:spcBef>
          <a:spcPct val="0"/>
        </a:spcBef>
        <a:buNone/>
        <a:defRPr sz="2800" b="0" kern="1200">
          <a:solidFill>
            <a:schemeClr val="bg1"/>
          </a:solidFill>
          <a:latin typeface="+mj-lt"/>
          <a:ea typeface="+mj-ea"/>
          <a:cs typeface="+mj-cs"/>
        </a:defRPr>
      </a:lvl1pPr>
    </p:titleStyle>
    <p:bodyStyle>
      <a:lvl1pPr marL="174625" indent="-174625" algn="l" defTabSz="457200" rtl="0" eaLnBrk="1" latinLnBrk="0" hangingPunct="1">
        <a:spcBef>
          <a:spcPts val="300"/>
        </a:spcBef>
        <a:buClr>
          <a:srgbClr val="C5343A"/>
        </a:buClr>
        <a:buSzPct val="70000"/>
        <a:buFont typeface="Wingdings 3" pitchFamily="18" charset="2"/>
        <a:buChar char=""/>
        <a:defRPr sz="2000" kern="1200">
          <a:solidFill>
            <a:srgbClr val="003461"/>
          </a:solidFill>
          <a:latin typeface="+mn-lt"/>
          <a:ea typeface="+mn-ea"/>
          <a:cs typeface="+mn-cs"/>
        </a:defRPr>
      </a:lvl1pPr>
      <a:lvl2pPr marL="361950" indent="-187325" algn="l" defTabSz="457200" rtl="0" eaLnBrk="1" latinLnBrk="0" hangingPunct="1">
        <a:spcBef>
          <a:spcPts val="300"/>
        </a:spcBef>
        <a:buClr>
          <a:srgbClr val="003461"/>
        </a:buClr>
        <a:buSzPct val="70000"/>
        <a:buFont typeface="Wingdings" charset="2"/>
        <a:buChar char="§"/>
        <a:tabLst/>
        <a:defRPr sz="2000" kern="1200">
          <a:solidFill>
            <a:srgbClr val="003461"/>
          </a:solidFill>
          <a:latin typeface="+mn-lt"/>
          <a:ea typeface="+mn-ea"/>
          <a:cs typeface="+mn-cs"/>
        </a:defRPr>
      </a:lvl2pPr>
      <a:lvl3pPr marL="536575" indent="-174625" algn="l" defTabSz="457200" rtl="0" eaLnBrk="1" latinLnBrk="0" hangingPunct="1">
        <a:spcBef>
          <a:spcPts val="300"/>
        </a:spcBef>
        <a:buClr>
          <a:srgbClr val="ABADAF"/>
        </a:buClr>
        <a:buSzPct val="70000"/>
        <a:buFont typeface="Arial"/>
        <a:buChar char="•"/>
        <a:defRPr sz="1800" kern="1200">
          <a:solidFill>
            <a:srgbClr val="003461"/>
          </a:solidFill>
          <a:latin typeface="+mn-lt"/>
          <a:ea typeface="+mn-ea"/>
          <a:cs typeface="+mn-cs"/>
        </a:defRPr>
      </a:lvl3pPr>
      <a:lvl4pPr marL="722313" indent="-185738" algn="l" defTabSz="457200" rtl="0" eaLnBrk="1" latinLnBrk="0" hangingPunct="1">
        <a:spcBef>
          <a:spcPts val="300"/>
        </a:spcBef>
        <a:buClr>
          <a:srgbClr val="C5343A"/>
        </a:buClr>
        <a:buSzPct val="70000"/>
        <a:buFont typeface="Arial"/>
        <a:buChar char="•"/>
        <a:defRPr sz="1800" kern="1200">
          <a:solidFill>
            <a:srgbClr val="003461"/>
          </a:solidFill>
          <a:latin typeface="+mn-lt"/>
          <a:ea typeface="+mn-ea"/>
          <a:cs typeface="+mn-cs"/>
        </a:defRPr>
      </a:lvl4pPr>
      <a:lvl5pPr marL="896938" indent="-174625" algn="l" defTabSz="457200" rtl="0" eaLnBrk="1" latinLnBrk="0" hangingPunct="1">
        <a:spcBef>
          <a:spcPts val="300"/>
        </a:spcBef>
        <a:buClr>
          <a:srgbClr val="003461"/>
        </a:buClr>
        <a:buSzPct val="70000"/>
        <a:buFont typeface="Arial" pitchFamily="34" charset="0"/>
        <a:buChar char="-"/>
        <a:defRPr sz="1400" kern="1200">
          <a:solidFill>
            <a:srgbClr val="0034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838_JUICE_cruise_orbit_20170216_768w.mp4"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Visio_Drawing2.vsdx"/><Relationship Id="rId2" Type="http://schemas.openxmlformats.org/officeDocument/2006/relationships/slideLayout" Target="../slideLayouts/slideLayout11.xml"/><Relationship Id="rId1" Type="http://schemas.openxmlformats.org/officeDocument/2006/relationships/vmlDrawing" Target="../drawings/vmlDrawing2.v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01390" y="0"/>
            <a:ext cx="6064000" cy="1083079"/>
          </a:xfrm>
        </p:spPr>
        <p:txBody>
          <a:bodyPr>
            <a:normAutofit/>
          </a:bodyPr>
          <a:lstStyle/>
          <a:p>
            <a:pPr algn="ctr"/>
            <a:r>
              <a:rPr lang="nl-NL" dirty="0" smtClean="0"/>
              <a:t>Switch To Space </a:t>
            </a:r>
            <a:br>
              <a:rPr lang="nl-NL" dirty="0" smtClean="0"/>
            </a:br>
            <a:r>
              <a:rPr lang="nl-NL" sz="2400" dirty="0" smtClean="0"/>
              <a:t>Topic 3:  </a:t>
            </a:r>
            <a:r>
              <a:rPr lang="en-US" sz="2400" dirty="0" smtClean="0"/>
              <a:t>Out </a:t>
            </a:r>
            <a:r>
              <a:rPr lang="en-US" sz="2400" dirty="0"/>
              <a:t>of this world </a:t>
            </a:r>
            <a:r>
              <a:rPr lang="en-US" sz="2400" dirty="0" smtClean="0"/>
              <a:t>technologies</a:t>
            </a:r>
            <a:endParaRPr lang="nl-NL" dirty="0"/>
          </a:p>
        </p:txBody>
      </p:sp>
      <p:sp>
        <p:nvSpPr>
          <p:cNvPr id="3" name="Titel 1"/>
          <p:cNvSpPr txBox="1">
            <a:spLocks/>
          </p:cNvSpPr>
          <p:nvPr/>
        </p:nvSpPr>
        <p:spPr>
          <a:xfrm>
            <a:off x="540000" y="1305017"/>
            <a:ext cx="7986780" cy="1669001"/>
          </a:xfrm>
          <a:prstGeom prst="rect">
            <a:avLst/>
          </a:prstGeom>
        </p:spPr>
        <p:txBody>
          <a:bodyPr vert="horz" lIns="0" tIns="0" rIns="0" bIns="0" rtlCol="0" anchor="b">
            <a:normAutofit fontScale="77500" lnSpcReduction="20000"/>
          </a:bodyPr>
          <a:lstStyle>
            <a:lvl1pPr algn="l" defTabSz="457200" rtl="0" eaLnBrk="1" latinLnBrk="0" hangingPunct="1">
              <a:lnSpc>
                <a:spcPct val="100000"/>
              </a:lnSpc>
              <a:spcBef>
                <a:spcPct val="0"/>
              </a:spcBef>
              <a:buNone/>
              <a:defRPr sz="3000" b="0" kern="1200">
                <a:solidFill>
                  <a:srgbClr val="003461"/>
                </a:solidFill>
                <a:latin typeface="+mj-lt"/>
                <a:ea typeface="+mj-ea"/>
                <a:cs typeface="+mj-cs"/>
              </a:defRPr>
            </a:lvl1pPr>
          </a:lstStyle>
          <a:p>
            <a:r>
              <a:rPr lang="en-US" b="1" dirty="0" smtClean="0"/>
              <a:t>To </a:t>
            </a:r>
            <a:r>
              <a:rPr lang="en-US" b="1" dirty="0"/>
              <a:t>Jupiter and Back Again</a:t>
            </a:r>
          </a:p>
          <a:p>
            <a:endParaRPr lang="en-US" sz="2100" b="1" dirty="0"/>
          </a:p>
          <a:p>
            <a:r>
              <a:rPr lang="en-US" b="1" i="1" dirty="0"/>
              <a:t>The Challenges of Communication </a:t>
            </a:r>
            <a:r>
              <a:rPr lang="en-US" b="1" i="1" dirty="0" smtClean="0"/>
              <a:t>at </a:t>
            </a:r>
            <a:r>
              <a:rPr lang="en-US" b="1" i="1" dirty="0"/>
              <a:t>a </a:t>
            </a:r>
            <a:endParaRPr lang="en-US" b="1" i="1" dirty="0" smtClean="0"/>
          </a:p>
          <a:p>
            <a:r>
              <a:rPr lang="en-US" b="1" i="1" dirty="0" smtClean="0"/>
              <a:t>distance </a:t>
            </a:r>
            <a:r>
              <a:rPr lang="en-US" b="1" i="1" dirty="0"/>
              <a:t>of 900 Million </a:t>
            </a:r>
            <a:r>
              <a:rPr lang="en-US" b="1" i="1" dirty="0" smtClean="0"/>
              <a:t>kilometers</a:t>
            </a:r>
            <a:endParaRPr lang="nl-BE" sz="1600" b="1" i="1" dirty="0" smtClean="0"/>
          </a:p>
          <a:p>
            <a:endParaRPr lang="nl-BE" sz="1600" dirty="0" smtClean="0"/>
          </a:p>
          <a:p>
            <a:endParaRPr lang="nl-BE" sz="1600" dirty="0"/>
          </a:p>
          <a:p>
            <a:r>
              <a:rPr lang="nl-BE" sz="1600" dirty="0" smtClean="0"/>
              <a:t>(07/10/2020 – Mattias Genbrugge)</a:t>
            </a:r>
            <a:endParaRPr lang="nl-BE" dirty="0"/>
          </a:p>
        </p:txBody>
      </p:sp>
    </p:spTree>
    <p:extLst>
      <p:ext uri="{BB962C8B-B14F-4D97-AF65-F5344CB8AC3E}">
        <p14:creationId xmlns:p14="http://schemas.microsoft.com/office/powerpoint/2010/main" val="812681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JUICE Science </a:t>
            </a:r>
            <a:r>
              <a:rPr lang="en-US" dirty="0" smtClean="0"/>
              <a:t>Mission</a:t>
            </a:r>
            <a:r>
              <a:rPr lang="en-US" sz="1400" dirty="0" smtClean="0"/>
              <a:t> </a:t>
            </a:r>
            <a:r>
              <a:rPr lang="en-US" sz="1400" dirty="0"/>
              <a:t>(courtesy of ESA)</a:t>
            </a:r>
            <a:endParaRPr lang="nl-BE" sz="1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835" y="1214438"/>
            <a:ext cx="8353425" cy="553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641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JUICE Science Mission</a:t>
            </a:r>
            <a:r>
              <a:rPr lang="en-US" sz="1400" dirty="0"/>
              <a:t> (courtesy of ESA)</a:t>
            </a:r>
            <a:endParaRPr lang="nl-BE" sz="1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1025" y="1244600"/>
            <a:ext cx="7945438" cy="554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14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JUICE Mission Overview</a:t>
            </a:r>
            <a:endParaRPr lang="nl-BE" dirty="0"/>
          </a:p>
        </p:txBody>
      </p:sp>
      <p:sp>
        <p:nvSpPr>
          <p:cNvPr id="3" name="Content Placeholder 2"/>
          <p:cNvSpPr>
            <a:spLocks noGrp="1"/>
          </p:cNvSpPr>
          <p:nvPr>
            <p:ph sz="quarter" idx="13"/>
          </p:nvPr>
        </p:nvSpPr>
        <p:spPr/>
        <p:txBody>
          <a:bodyPr/>
          <a:lstStyle/>
          <a:p>
            <a:endParaRPr lang="en-US" dirty="0"/>
          </a:p>
          <a:p>
            <a:endParaRPr lang="nl-BE"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5518" y="2104699"/>
            <a:ext cx="7791363" cy="3737172"/>
          </a:xfrm>
          <a:prstGeom prst="rect">
            <a:avLst/>
          </a:prstGeom>
        </p:spPr>
      </p:pic>
    </p:spTree>
    <p:extLst>
      <p:ext uri="{BB962C8B-B14F-4D97-AF65-F5344CB8AC3E}">
        <p14:creationId xmlns:p14="http://schemas.microsoft.com/office/powerpoint/2010/main" val="7546945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JUICE Trajectory</a:t>
            </a:r>
            <a:r>
              <a:rPr lang="en-US" sz="1400" dirty="0" smtClean="0"/>
              <a:t> (</a:t>
            </a:r>
            <a:r>
              <a:rPr lang="en-US" sz="1400" dirty="0"/>
              <a:t>courtesy of </a:t>
            </a:r>
            <a:r>
              <a:rPr lang="en-US" sz="1400" dirty="0" smtClean="0"/>
              <a:t>ESA)</a:t>
            </a:r>
            <a:endParaRPr lang="nl-BE" sz="1400" dirty="0"/>
          </a:p>
        </p:txBody>
      </p:sp>
      <p:sp>
        <p:nvSpPr>
          <p:cNvPr id="3" name="Content Placeholder 2"/>
          <p:cNvSpPr>
            <a:spLocks noGrp="1"/>
          </p:cNvSpPr>
          <p:nvPr>
            <p:ph sz="quarter" idx="13"/>
          </p:nvPr>
        </p:nvSpPr>
        <p:spPr>
          <a:xfrm>
            <a:off x="356400" y="1404000"/>
            <a:ext cx="8457400" cy="352229"/>
          </a:xfrm>
        </p:spPr>
        <p:txBody>
          <a:bodyPr/>
          <a:lstStyle/>
          <a:p>
            <a:r>
              <a:rPr lang="nl-BE" dirty="0" smtClean="0">
                <a:hlinkClick r:id="rId2" action="ppaction://hlinkfile"/>
              </a:rPr>
              <a:t>Trajectory JUICE Movie</a:t>
            </a:r>
            <a:endParaRPr lang="nl-BE"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9617" y="1756229"/>
            <a:ext cx="7593012" cy="468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105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JUICE Spacecraft</a:t>
            </a:r>
            <a:r>
              <a:rPr lang="en-US" sz="1400" dirty="0" smtClean="0"/>
              <a:t> (courtesy of Airbus)</a:t>
            </a:r>
            <a:endParaRPr lang="nl-BE"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904" y="1441918"/>
            <a:ext cx="8722729" cy="4788949"/>
          </a:xfrm>
          <a:prstGeom prst="rect">
            <a:avLst/>
          </a:prstGeom>
        </p:spPr>
      </p:pic>
    </p:spTree>
    <p:extLst>
      <p:ext uri="{BB962C8B-B14F-4D97-AF65-F5344CB8AC3E}">
        <p14:creationId xmlns:p14="http://schemas.microsoft.com/office/powerpoint/2010/main" val="345961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JUICE Spacecraft</a:t>
            </a:r>
            <a:r>
              <a:rPr lang="en-US" sz="1200" dirty="0"/>
              <a:t> </a:t>
            </a:r>
            <a:r>
              <a:rPr lang="en-US" sz="1400" dirty="0"/>
              <a:t>(courtesy of Airbus)</a:t>
            </a:r>
            <a:endParaRPr lang="nl-BE"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43063" y="1208088"/>
            <a:ext cx="5791200" cy="541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050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JUICE Communication Subsystem</a:t>
            </a:r>
            <a:endParaRPr lang="nl-BE" dirty="0"/>
          </a:p>
        </p:txBody>
      </p:sp>
      <p:sp>
        <p:nvSpPr>
          <p:cNvPr id="3" name="Content Placeholder 2"/>
          <p:cNvSpPr>
            <a:spLocks noGrp="1"/>
          </p:cNvSpPr>
          <p:nvPr>
            <p:ph sz="quarter" idx="13"/>
          </p:nvPr>
        </p:nvSpPr>
        <p:spPr/>
        <p:txBody>
          <a:bodyPr/>
          <a:lstStyle/>
          <a:p>
            <a:r>
              <a:rPr lang="nl-BE" dirty="0" smtClean="0"/>
              <a:t> </a:t>
            </a:r>
            <a:r>
              <a:rPr lang="nl-BE" sz="1800" dirty="0" smtClean="0"/>
              <a:t>The COMS subsystem provides the JUICE spacecraft with</a:t>
            </a:r>
          </a:p>
          <a:p>
            <a:pPr lvl="1"/>
            <a:r>
              <a:rPr lang="nl-BE" sz="1800" b="1" dirty="0" smtClean="0"/>
              <a:t>Telecommand</a:t>
            </a:r>
            <a:r>
              <a:rPr lang="nl-BE" sz="1800" dirty="0" smtClean="0"/>
              <a:t> at X-band (7.18 GHz), up to 4 kbps</a:t>
            </a:r>
          </a:p>
          <a:p>
            <a:pPr lvl="1"/>
            <a:r>
              <a:rPr lang="nl-BE" sz="1800" b="1" dirty="0" smtClean="0"/>
              <a:t>Telemetry</a:t>
            </a:r>
            <a:r>
              <a:rPr lang="nl-BE" sz="1800" dirty="0" smtClean="0"/>
              <a:t> at X-band (8.43 GHz), up to 714 ksps</a:t>
            </a:r>
          </a:p>
          <a:p>
            <a:pPr lvl="1"/>
            <a:r>
              <a:rPr lang="nl-BE" sz="1800" dirty="0" smtClean="0"/>
              <a:t>Telemetry at Ka-band (32.06 GHz), up to 1.4 Msps</a:t>
            </a:r>
          </a:p>
          <a:p>
            <a:pPr lvl="1"/>
            <a:r>
              <a:rPr lang="nl-BE" sz="1800" b="1" dirty="0" smtClean="0"/>
              <a:t>Ranging</a:t>
            </a:r>
          </a:p>
          <a:p>
            <a:r>
              <a:rPr lang="nl-BE" sz="1800" dirty="0" smtClean="0"/>
              <a:t>(a simple home data link is easily &gt; 100Mbps)</a:t>
            </a:r>
            <a:endParaRPr lang="nl-BE" sz="1800" dirty="0"/>
          </a:p>
          <a:p>
            <a:pPr lvl="1"/>
            <a:endParaRPr lang="nl-BE" sz="1800" dirty="0"/>
          </a:p>
        </p:txBody>
      </p:sp>
      <p:sp>
        <p:nvSpPr>
          <p:cNvPr id="6" name="Rectangle 4"/>
          <p:cNvSpPr>
            <a:spLocks noChangeArrowheads="1"/>
          </p:cNvSpPr>
          <p:nvPr/>
        </p:nvSpPr>
        <p:spPr bwMode="auto">
          <a:xfrm>
            <a:off x="1509963" y="39163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3461"/>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742840978"/>
              </p:ext>
            </p:extLst>
          </p:nvPr>
        </p:nvGraphicFramePr>
        <p:xfrm>
          <a:off x="1509963" y="3346005"/>
          <a:ext cx="6548898" cy="3164305"/>
        </p:xfrm>
        <a:graphic>
          <a:graphicData uri="http://schemas.openxmlformats.org/presentationml/2006/ole">
            <mc:AlternateContent xmlns:mc="http://schemas.openxmlformats.org/markup-compatibility/2006">
              <mc:Choice xmlns:v="urn:schemas-microsoft-com:vml" Requires="v">
                <p:oleObj spid="_x0000_s1034" name="Visio" r:id="rId3" imgW="7200900" imgH="3486285" progId="Visio.Drawing.15">
                  <p:embed/>
                </p:oleObj>
              </mc:Choice>
              <mc:Fallback>
                <p:oleObj name="Visio" r:id="rId3" imgW="7200900" imgH="3486285" progId="Visio.Drawing.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963" y="3346005"/>
                        <a:ext cx="6548898" cy="3164305"/>
                      </a:xfrm>
                      <a:prstGeom prst="rect">
                        <a:avLst/>
                      </a:prstGeom>
                      <a:noFill/>
                    </p:spPr>
                  </p:pic>
                </p:oleObj>
              </mc:Fallback>
            </mc:AlternateContent>
          </a:graphicData>
        </a:graphic>
      </p:graphicFrame>
    </p:spTree>
    <p:extLst>
      <p:ext uri="{BB962C8B-B14F-4D97-AF65-F5344CB8AC3E}">
        <p14:creationId xmlns:p14="http://schemas.microsoft.com/office/powerpoint/2010/main" val="800798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JUICE COMS Architecture</a:t>
            </a:r>
            <a:endParaRPr lang="en-US" dirty="0"/>
          </a:p>
        </p:txBody>
      </p:sp>
      <p:sp>
        <p:nvSpPr>
          <p:cNvPr id="9" name="Content Placeholder 8"/>
          <p:cNvSpPr>
            <a:spLocks noGrp="1"/>
          </p:cNvSpPr>
          <p:nvPr>
            <p:ph sz="quarter" idx="4"/>
          </p:nvPr>
        </p:nvSpPr>
        <p:spPr>
          <a:xfrm>
            <a:off x="5266944" y="1442716"/>
            <a:ext cx="3518080" cy="4497283"/>
          </a:xfrm>
        </p:spPr>
        <p:txBody>
          <a:bodyPr/>
          <a:lstStyle/>
          <a:p>
            <a:r>
              <a:rPr lang="en-US" dirty="0" smtClean="0"/>
              <a:t> COMS Units</a:t>
            </a:r>
          </a:p>
          <a:p>
            <a:pPr lvl="1"/>
            <a:r>
              <a:rPr lang="en-US" dirty="0" smtClean="0"/>
              <a:t> Deep-Space Transponder (DST)</a:t>
            </a:r>
          </a:p>
          <a:p>
            <a:pPr lvl="1"/>
            <a:r>
              <a:rPr lang="en-US" dirty="0" smtClean="0"/>
              <a:t> Travelling-Wave Tube Amplifier (TWTA)</a:t>
            </a:r>
          </a:p>
          <a:p>
            <a:pPr lvl="1"/>
            <a:r>
              <a:rPr lang="en-US" dirty="0" smtClean="0"/>
              <a:t> RF Distribution Assembly (RFDA)</a:t>
            </a:r>
          </a:p>
          <a:p>
            <a:pPr lvl="1"/>
            <a:endParaRPr lang="en-US" dirty="0" smtClean="0">
              <a:solidFill>
                <a:schemeClr val="tx1">
                  <a:lumMod val="75000"/>
                  <a:lumOff val="25000"/>
                </a:schemeClr>
              </a:solidFill>
            </a:endParaRPr>
          </a:p>
          <a:p>
            <a:r>
              <a:rPr lang="en-US" dirty="0"/>
              <a:t> </a:t>
            </a:r>
            <a:r>
              <a:rPr lang="en-US" dirty="0" smtClean="0"/>
              <a:t>Single-Point Failure Tolerant</a:t>
            </a:r>
          </a:p>
          <a:p>
            <a:r>
              <a:rPr lang="en-US" dirty="0" smtClean="0"/>
              <a:t>Operational Lifetime</a:t>
            </a:r>
          </a:p>
          <a:p>
            <a:pPr lvl="1"/>
            <a:r>
              <a:rPr lang="en-US" dirty="0" smtClean="0"/>
              <a:t>8 years on ground</a:t>
            </a:r>
          </a:p>
          <a:p>
            <a:pPr lvl="1"/>
            <a:r>
              <a:rPr lang="en-US" dirty="0" smtClean="0"/>
              <a:t>13.5 years in orbit</a:t>
            </a:r>
            <a:endParaRPr lang="en-US" dirty="0"/>
          </a:p>
        </p:txBody>
      </p:sp>
      <p:sp>
        <p:nvSpPr>
          <p:cNvPr id="4" name="Rectangle 2"/>
          <p:cNvSpPr>
            <a:spLocks noChangeArrowheads="1"/>
          </p:cNvSpPr>
          <p:nvPr/>
        </p:nvSpPr>
        <p:spPr bwMode="auto">
          <a:xfrm flipV="1">
            <a:off x="1744578" y="800099"/>
            <a:ext cx="8217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srgbClr val="003461"/>
              </a:solidFill>
            </a:endParaRPr>
          </a:p>
        </p:txBody>
      </p:sp>
      <p:sp>
        <p:nvSpPr>
          <p:cNvPr id="10" name="Rectangle 5"/>
          <p:cNvSpPr>
            <a:spLocks noChangeArrowheads="1"/>
          </p:cNvSpPr>
          <p:nvPr/>
        </p:nvSpPr>
        <p:spPr bwMode="auto">
          <a:xfrm flipV="1">
            <a:off x="201168" y="-176785"/>
            <a:ext cx="56760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srgbClr val="003461"/>
              </a:solidFill>
            </a:endParaRPr>
          </a:p>
        </p:txBody>
      </p:sp>
      <p:graphicFrame>
        <p:nvGraphicFramePr>
          <p:cNvPr id="11" name="Object 10"/>
          <p:cNvGraphicFramePr>
            <a:graphicFrameLocks noChangeAspect="1"/>
          </p:cNvGraphicFramePr>
          <p:nvPr>
            <p:extLst/>
          </p:nvPr>
        </p:nvGraphicFramePr>
        <p:xfrm>
          <a:off x="201168" y="1442716"/>
          <a:ext cx="4846320" cy="5214761"/>
        </p:xfrm>
        <a:graphic>
          <a:graphicData uri="http://schemas.openxmlformats.org/presentationml/2006/ole">
            <mc:AlternateContent xmlns:mc="http://schemas.openxmlformats.org/markup-compatibility/2006">
              <mc:Choice xmlns:v="urn:schemas-microsoft-com:vml" Requires="v">
                <p:oleObj spid="_x0000_s2056" name="Visio" r:id="rId3" imgW="13535079" imgH="14573174" progId="Visio.Drawing.15">
                  <p:embed/>
                </p:oleObj>
              </mc:Choice>
              <mc:Fallback>
                <p:oleObj name="Visio" r:id="rId3" imgW="13535079" imgH="14573174" progId="Visio.Drawing.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 y="1442716"/>
                        <a:ext cx="4846320" cy="5214761"/>
                      </a:xfrm>
                      <a:prstGeom prst="rect">
                        <a:avLst/>
                      </a:prstGeom>
                      <a:noFill/>
                    </p:spPr>
                  </p:pic>
                </p:oleObj>
              </mc:Fallback>
            </mc:AlternateContent>
          </a:graphicData>
        </a:graphic>
      </p:graphicFrame>
    </p:spTree>
    <p:extLst>
      <p:ext uri="{BB962C8B-B14F-4D97-AF65-F5344CB8AC3E}">
        <p14:creationId xmlns:p14="http://schemas.microsoft.com/office/powerpoint/2010/main" val="1077176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203200"/>
            <a:ext cx="8128680" cy="876800"/>
          </a:xfrm>
        </p:spPr>
        <p:txBody>
          <a:bodyPr/>
          <a:lstStyle/>
          <a:p>
            <a:r>
              <a:rPr lang="en-US" dirty="0" smtClean="0"/>
              <a:t>JUICE COMS - Communication Subsystem</a:t>
            </a:r>
            <a:endParaRPr lang="nl-BE"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500" y="1231212"/>
            <a:ext cx="8111560" cy="5276268"/>
          </a:xfrm>
          <a:prstGeom prst="rect">
            <a:avLst/>
          </a:prstGeom>
        </p:spPr>
      </p:pic>
    </p:spTree>
    <p:extLst>
      <p:ext uri="{BB962C8B-B14F-4D97-AF65-F5344CB8AC3E}">
        <p14:creationId xmlns:p14="http://schemas.microsoft.com/office/powerpoint/2010/main" val="2023889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COMS RFDA</a:t>
            </a:r>
            <a:endParaRPr lang="en-US" dirty="0"/>
          </a:p>
        </p:txBody>
      </p:sp>
      <p:sp>
        <p:nvSpPr>
          <p:cNvPr id="3" name="Content Placeholder 2"/>
          <p:cNvSpPr>
            <a:spLocks noGrp="1"/>
          </p:cNvSpPr>
          <p:nvPr>
            <p:ph sz="quarter" idx="13"/>
          </p:nvPr>
        </p:nvSpPr>
        <p:spPr>
          <a:xfrm>
            <a:off x="356400" y="1404000"/>
            <a:ext cx="3716289" cy="5261600"/>
          </a:xfrm>
        </p:spPr>
        <p:txBody>
          <a:bodyPr/>
          <a:lstStyle/>
          <a:p>
            <a:r>
              <a:rPr lang="en-US" dirty="0" smtClean="0"/>
              <a:t> Set of passive components</a:t>
            </a:r>
          </a:p>
          <a:p>
            <a:pPr lvl="1"/>
            <a:r>
              <a:rPr lang="en-US" dirty="0" smtClean="0"/>
              <a:t>X-band section</a:t>
            </a:r>
          </a:p>
          <a:p>
            <a:pPr lvl="1"/>
            <a:r>
              <a:rPr lang="en-US" dirty="0" err="1" smtClean="0"/>
              <a:t>Ka</a:t>
            </a:r>
            <a:r>
              <a:rPr lang="en-US" dirty="0" smtClean="0"/>
              <a:t>-band section</a:t>
            </a:r>
          </a:p>
          <a:p>
            <a:r>
              <a:rPr lang="en-US" dirty="0"/>
              <a:t> </a:t>
            </a:r>
            <a:r>
              <a:rPr lang="en-US" dirty="0" smtClean="0"/>
              <a:t>Assembled on a panel (1025 x 471 mm²)</a:t>
            </a:r>
          </a:p>
          <a:p>
            <a:r>
              <a:rPr lang="en-US" dirty="0"/>
              <a:t> </a:t>
            </a:r>
            <a:r>
              <a:rPr lang="en-US" dirty="0" smtClean="0"/>
              <a:t>Includes</a:t>
            </a:r>
          </a:p>
          <a:p>
            <a:pPr lvl="1"/>
            <a:r>
              <a:rPr lang="en-US" dirty="0" smtClean="0"/>
              <a:t>Hybrid coupler</a:t>
            </a:r>
          </a:p>
          <a:p>
            <a:pPr lvl="1"/>
            <a:r>
              <a:rPr lang="en-US" dirty="0" smtClean="0"/>
              <a:t>High power isolator (HPI)</a:t>
            </a:r>
          </a:p>
          <a:p>
            <a:pPr lvl="1"/>
            <a:r>
              <a:rPr lang="en-US" dirty="0" smtClean="0"/>
              <a:t>Diplexer / Triplexer</a:t>
            </a:r>
          </a:p>
          <a:p>
            <a:pPr lvl="1"/>
            <a:r>
              <a:rPr lang="en-US" dirty="0" smtClean="0"/>
              <a:t>RF switch</a:t>
            </a:r>
          </a:p>
          <a:p>
            <a:pPr lvl="1"/>
            <a:r>
              <a:rPr lang="en-US" dirty="0" smtClean="0"/>
              <a:t>Waveguide</a:t>
            </a:r>
          </a:p>
          <a:p>
            <a:pPr lvl="1"/>
            <a:r>
              <a:rPr lang="en-US" dirty="0" smtClean="0"/>
              <a:t>Coaxial cable</a:t>
            </a:r>
          </a:p>
          <a:p>
            <a:pPr lvl="1"/>
            <a:r>
              <a:rPr lang="en-US" dirty="0" smtClean="0"/>
              <a:t>Waveguide-to-Coax </a:t>
            </a:r>
            <a:r>
              <a:rPr lang="en-US" dirty="0" smtClean="0"/>
              <a:t>transition</a:t>
            </a:r>
            <a:endParaRPr lang="en-US" dirty="0" smtClean="0"/>
          </a:p>
        </p:txBody>
      </p:sp>
      <p:pic>
        <p:nvPicPr>
          <p:cNvPr id="6" name="Picture 5"/>
          <p:cNvPicPr>
            <a:picLocks noChangeAspect="1"/>
          </p:cNvPicPr>
          <p:nvPr/>
        </p:nvPicPr>
        <p:blipFill>
          <a:blip r:embed="rId2"/>
          <a:stretch>
            <a:fillRect/>
          </a:stretch>
        </p:blipFill>
        <p:spPr>
          <a:xfrm>
            <a:off x="3720495" y="1929261"/>
            <a:ext cx="5423505" cy="3555510"/>
          </a:xfrm>
          <a:prstGeom prst="rect">
            <a:avLst/>
          </a:prstGeom>
        </p:spPr>
      </p:pic>
    </p:spTree>
    <p:extLst>
      <p:ext uri="{BB962C8B-B14F-4D97-AF65-F5344CB8AC3E}">
        <p14:creationId xmlns:p14="http://schemas.microsoft.com/office/powerpoint/2010/main" val="3279523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nl-BE" dirty="0"/>
          </a:p>
        </p:txBody>
      </p:sp>
      <p:sp>
        <p:nvSpPr>
          <p:cNvPr id="3" name="Content Placeholder 2"/>
          <p:cNvSpPr>
            <a:spLocks noGrp="1"/>
          </p:cNvSpPr>
          <p:nvPr>
            <p:ph sz="quarter" idx="13"/>
          </p:nvPr>
        </p:nvSpPr>
        <p:spPr/>
        <p:txBody>
          <a:bodyPr/>
          <a:lstStyle/>
          <a:p>
            <a:endParaRPr lang="en-US" dirty="0"/>
          </a:p>
          <a:p>
            <a:pPr marL="0" indent="0">
              <a:buNone/>
            </a:pPr>
            <a:r>
              <a:rPr lang="en-US" dirty="0" smtClean="0"/>
              <a:t>Today we will talk about a ESA Mission to Jupiter: JUICE</a:t>
            </a:r>
          </a:p>
          <a:p>
            <a:pPr marL="0" indent="0">
              <a:buNone/>
            </a:pPr>
            <a:endParaRPr lang="en-US" dirty="0"/>
          </a:p>
          <a:p>
            <a:r>
              <a:rPr lang="en-US" dirty="0"/>
              <a:t>- an overview of </a:t>
            </a:r>
            <a:r>
              <a:rPr lang="en-US" dirty="0" smtClean="0"/>
              <a:t>its </a:t>
            </a:r>
            <a:r>
              <a:rPr lang="en-US" dirty="0"/>
              <a:t>key scientific objectives, </a:t>
            </a:r>
          </a:p>
          <a:p>
            <a:r>
              <a:rPr lang="en-US" dirty="0"/>
              <a:t>- a description of the complex JUICE orbital trajectory,</a:t>
            </a:r>
          </a:p>
          <a:p>
            <a:r>
              <a:rPr lang="en-US" dirty="0"/>
              <a:t>- the spacecraft lay-out,</a:t>
            </a:r>
          </a:p>
          <a:p>
            <a:r>
              <a:rPr lang="en-US" dirty="0"/>
              <a:t>- the Communication Subsystem and its technical challenges</a:t>
            </a:r>
          </a:p>
          <a:p>
            <a:endParaRPr lang="nl-BE" dirty="0" smtClean="0"/>
          </a:p>
          <a:p>
            <a:endParaRPr lang="nl-BE" dirty="0" smtClean="0"/>
          </a:p>
          <a:p>
            <a:pPr marL="0" indent="0">
              <a:buNone/>
            </a:pPr>
            <a:r>
              <a:rPr lang="nl-BE" dirty="0" smtClean="0"/>
              <a:t>Sources of scientific background: ESA / NASA</a:t>
            </a:r>
          </a:p>
          <a:p>
            <a:pPr marL="0" indent="0">
              <a:buNone/>
            </a:pPr>
            <a:endParaRPr lang="nl-BE" dirty="0"/>
          </a:p>
        </p:txBody>
      </p:sp>
    </p:spTree>
    <p:extLst>
      <p:ext uri="{BB962C8B-B14F-4D97-AF65-F5344CB8AC3E}">
        <p14:creationId xmlns:p14="http://schemas.microsoft.com/office/powerpoint/2010/main" val="2649173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COMS RFDA</a:t>
            </a:r>
            <a:endParaRPr lang="en-US" dirty="0"/>
          </a:p>
        </p:txBody>
      </p:sp>
      <p:pic>
        <p:nvPicPr>
          <p:cNvPr id="4" name="Content Placeholder 3"/>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t="15507" r="5635" b="19377"/>
          <a:stretch/>
        </p:blipFill>
        <p:spPr>
          <a:xfrm>
            <a:off x="638572" y="2219417"/>
            <a:ext cx="7448985" cy="3426781"/>
          </a:xfrm>
          <a:prstGeom prst="rect">
            <a:avLst/>
          </a:prstGeom>
        </p:spPr>
      </p:pic>
    </p:spTree>
    <p:extLst>
      <p:ext uri="{BB962C8B-B14F-4D97-AF65-F5344CB8AC3E}">
        <p14:creationId xmlns:p14="http://schemas.microsoft.com/office/powerpoint/2010/main" val="64706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46473" y="1773990"/>
            <a:ext cx="4724663" cy="3073217"/>
          </a:xfrm>
          <a:prstGeom prst="rect">
            <a:avLst/>
          </a:prstGeom>
        </p:spPr>
      </p:pic>
      <p:sp>
        <p:nvSpPr>
          <p:cNvPr id="2" name="Title 1"/>
          <p:cNvSpPr>
            <a:spLocks noGrp="1"/>
          </p:cNvSpPr>
          <p:nvPr>
            <p:ph type="title"/>
          </p:nvPr>
        </p:nvSpPr>
        <p:spPr/>
        <p:txBody>
          <a:bodyPr/>
          <a:lstStyle/>
          <a:p>
            <a:r>
              <a:rPr lang="en-US" dirty="0" smtClean="0"/>
              <a:t>COMS Fact Sheet</a:t>
            </a:r>
            <a:endParaRPr lang="en-US" dirty="0"/>
          </a:p>
        </p:txBody>
      </p:sp>
      <p:sp>
        <p:nvSpPr>
          <p:cNvPr id="3" name="Content Placeholder 2"/>
          <p:cNvSpPr>
            <a:spLocks noGrp="1"/>
          </p:cNvSpPr>
          <p:nvPr>
            <p:ph sz="half" idx="2"/>
          </p:nvPr>
        </p:nvSpPr>
        <p:spPr>
          <a:xfrm>
            <a:off x="360000" y="1404000"/>
            <a:ext cx="4140000" cy="5020863"/>
          </a:xfrm>
        </p:spPr>
        <p:txBody>
          <a:bodyPr>
            <a:normAutofit/>
          </a:bodyPr>
          <a:lstStyle/>
          <a:p>
            <a:r>
              <a:rPr lang="en-US" dirty="0" smtClean="0"/>
              <a:t> Mass ~ </a:t>
            </a:r>
            <a:r>
              <a:rPr lang="en-US" dirty="0" smtClean="0">
                <a:solidFill>
                  <a:srgbClr val="00B050"/>
                </a:solidFill>
              </a:rPr>
              <a:t>35</a:t>
            </a:r>
            <a:r>
              <a:rPr lang="en-US" dirty="0" smtClean="0"/>
              <a:t> kg</a:t>
            </a:r>
          </a:p>
          <a:p>
            <a:r>
              <a:rPr lang="en-US" dirty="0"/>
              <a:t> </a:t>
            </a:r>
            <a:r>
              <a:rPr lang="en-US" dirty="0" smtClean="0"/>
              <a:t>Equipment</a:t>
            </a:r>
          </a:p>
          <a:p>
            <a:pPr lvl="1"/>
            <a:r>
              <a:rPr lang="en-US" dirty="0" smtClean="0"/>
              <a:t>34 units / components</a:t>
            </a:r>
          </a:p>
          <a:p>
            <a:pPr lvl="1"/>
            <a:r>
              <a:rPr lang="en-US" dirty="0" smtClean="0"/>
              <a:t>19 m coaxial cable</a:t>
            </a:r>
          </a:p>
          <a:p>
            <a:pPr lvl="1"/>
            <a:r>
              <a:rPr lang="en-US" dirty="0" smtClean="0"/>
              <a:t>30 m waveguide</a:t>
            </a:r>
          </a:p>
          <a:p>
            <a:pPr lvl="1"/>
            <a:r>
              <a:rPr lang="en-US" dirty="0" smtClean="0"/>
              <a:t>10 m HV cable</a:t>
            </a:r>
          </a:p>
          <a:p>
            <a:r>
              <a:rPr lang="en-US" dirty="0"/>
              <a:t> </a:t>
            </a:r>
            <a:r>
              <a:rPr lang="en-US" dirty="0" smtClean="0"/>
              <a:t>Power Consumption &lt; </a:t>
            </a:r>
            <a:r>
              <a:rPr lang="en-US" dirty="0" smtClean="0">
                <a:solidFill>
                  <a:srgbClr val="FF0000"/>
                </a:solidFill>
              </a:rPr>
              <a:t>215</a:t>
            </a:r>
            <a:r>
              <a:rPr lang="en-US" dirty="0" smtClean="0"/>
              <a:t> W</a:t>
            </a:r>
          </a:p>
          <a:p>
            <a:r>
              <a:rPr lang="en-US" dirty="0"/>
              <a:t> </a:t>
            </a:r>
            <a:r>
              <a:rPr lang="en-US" dirty="0" smtClean="0"/>
              <a:t>Heat Dissipation &lt; 167 W</a:t>
            </a:r>
          </a:p>
          <a:p>
            <a:r>
              <a:rPr lang="en-US" dirty="0"/>
              <a:t> </a:t>
            </a:r>
            <a:r>
              <a:rPr lang="en-US" dirty="0" smtClean="0"/>
              <a:t>Reliability</a:t>
            </a:r>
          </a:p>
          <a:p>
            <a:pPr lvl="1"/>
            <a:r>
              <a:rPr lang="en-US" dirty="0" smtClean="0"/>
              <a:t>X-band transmit chain 	 &gt; </a:t>
            </a:r>
            <a:r>
              <a:rPr lang="en-US" dirty="0" smtClean="0">
                <a:solidFill>
                  <a:srgbClr val="00B050"/>
                </a:solidFill>
              </a:rPr>
              <a:t>99.44</a:t>
            </a:r>
            <a:r>
              <a:rPr lang="en-US" dirty="0" smtClean="0"/>
              <a:t> %</a:t>
            </a:r>
          </a:p>
          <a:p>
            <a:pPr lvl="1"/>
            <a:r>
              <a:rPr lang="en-US" dirty="0" smtClean="0"/>
              <a:t>X-band receive chain	 &gt; </a:t>
            </a:r>
            <a:r>
              <a:rPr lang="en-US" dirty="0" smtClean="0">
                <a:solidFill>
                  <a:srgbClr val="00B050"/>
                </a:solidFill>
              </a:rPr>
              <a:t>98.96</a:t>
            </a:r>
            <a:r>
              <a:rPr lang="en-US" dirty="0" smtClean="0"/>
              <a:t> %</a:t>
            </a:r>
          </a:p>
          <a:p>
            <a:pPr lvl="1"/>
            <a:r>
              <a:rPr lang="en-US" dirty="0" err="1" smtClean="0"/>
              <a:t>Ka</a:t>
            </a:r>
            <a:r>
              <a:rPr lang="en-US" dirty="0" smtClean="0"/>
              <a:t>-band transmit chain &gt; </a:t>
            </a:r>
            <a:r>
              <a:rPr lang="en-US" dirty="0" smtClean="0">
                <a:solidFill>
                  <a:srgbClr val="00B050"/>
                </a:solidFill>
              </a:rPr>
              <a:t>99.54</a:t>
            </a:r>
            <a:r>
              <a:rPr lang="en-US" dirty="0" smtClean="0"/>
              <a:t> %</a:t>
            </a:r>
          </a:p>
          <a:p>
            <a:pPr marL="0" indent="0">
              <a:buNone/>
            </a:pPr>
            <a:endParaRPr lang="en-US" dirty="0" smtClean="0"/>
          </a:p>
          <a:p>
            <a:pPr lvl="1"/>
            <a:endParaRPr lang="en-US" dirty="0"/>
          </a:p>
        </p:txBody>
      </p:sp>
    </p:spTree>
    <p:extLst>
      <p:ext uri="{BB962C8B-B14F-4D97-AF65-F5344CB8AC3E}">
        <p14:creationId xmlns:p14="http://schemas.microsoft.com/office/powerpoint/2010/main" val="38962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JUICE Environmental Constraints</a:t>
            </a:r>
            <a:endParaRPr lang="en-US" dirty="0"/>
          </a:p>
        </p:txBody>
      </p:sp>
      <p:sp>
        <p:nvSpPr>
          <p:cNvPr id="3" name="Content Placeholder 2"/>
          <p:cNvSpPr>
            <a:spLocks noGrp="1"/>
          </p:cNvSpPr>
          <p:nvPr>
            <p:ph sz="quarter" idx="13"/>
          </p:nvPr>
        </p:nvSpPr>
        <p:spPr/>
        <p:txBody>
          <a:bodyPr/>
          <a:lstStyle/>
          <a:p>
            <a:r>
              <a:rPr lang="en-US" dirty="0" smtClean="0"/>
              <a:t> EMC constraints related to highly sensitive instrument</a:t>
            </a:r>
          </a:p>
          <a:p>
            <a:pPr lvl="1"/>
            <a:r>
              <a:rPr lang="en-US" dirty="0" smtClean="0"/>
              <a:t>Low radiated/Conducted emissions</a:t>
            </a:r>
          </a:p>
          <a:p>
            <a:pPr lvl="1"/>
            <a:r>
              <a:rPr lang="en-US" dirty="0" smtClean="0"/>
              <a:t>Accurate magnetic characterization</a:t>
            </a:r>
          </a:p>
          <a:p>
            <a:pPr lvl="1"/>
            <a:endParaRPr lang="en-US" dirty="0" smtClean="0"/>
          </a:p>
          <a:p>
            <a:r>
              <a:rPr lang="en-US" dirty="0" smtClean="0"/>
              <a:t> Thermal constraints related to the mission and to the system architecture</a:t>
            </a:r>
          </a:p>
          <a:p>
            <a:pPr lvl="2"/>
            <a:r>
              <a:rPr lang="en-US" dirty="0" smtClean="0"/>
              <a:t>Low </a:t>
            </a:r>
            <a:r>
              <a:rPr lang="en-US" dirty="0"/>
              <a:t>cold operating temperature: -30 ° for </a:t>
            </a:r>
            <a:r>
              <a:rPr lang="en-US" dirty="0" smtClean="0"/>
              <a:t>qualification</a:t>
            </a:r>
          </a:p>
          <a:p>
            <a:pPr lvl="2"/>
            <a:endParaRPr lang="en-US" dirty="0"/>
          </a:p>
          <a:p>
            <a:r>
              <a:rPr lang="en-US" dirty="0" smtClean="0"/>
              <a:t>Stringent </a:t>
            </a:r>
            <a:r>
              <a:rPr lang="en-US" dirty="0"/>
              <a:t>generic mechanical </a:t>
            </a:r>
            <a:r>
              <a:rPr lang="en-US" dirty="0" smtClean="0"/>
              <a:t>requirements: Need </a:t>
            </a:r>
            <a:r>
              <a:rPr lang="en-US" dirty="0"/>
              <a:t>for some delta-qualification regarding sine vibration, random vibration and even </a:t>
            </a:r>
            <a:r>
              <a:rPr lang="en-US" dirty="0" smtClean="0"/>
              <a:t>shock</a:t>
            </a:r>
          </a:p>
          <a:p>
            <a:pPr lvl="1"/>
            <a:endParaRPr lang="en-US" dirty="0" smtClean="0"/>
          </a:p>
          <a:p>
            <a:r>
              <a:rPr lang="en-US" dirty="0" smtClean="0"/>
              <a:t>Extremely </a:t>
            </a:r>
            <a:r>
              <a:rPr lang="en-US" dirty="0"/>
              <a:t>severe radiation </a:t>
            </a:r>
            <a:r>
              <a:rPr lang="en-US" dirty="0" smtClean="0"/>
              <a:t>environment</a:t>
            </a:r>
          </a:p>
          <a:p>
            <a:endParaRPr lang="en-US" dirty="0"/>
          </a:p>
          <a:p>
            <a:r>
              <a:rPr lang="en-US" dirty="0" smtClean="0"/>
              <a:t>Extreme distance: 900 Million km </a:t>
            </a:r>
            <a:r>
              <a:rPr lang="en-US" dirty="0" smtClean="0">
                <a:sym typeface="Wingdings" panose="05000000000000000000" pitchFamily="2" charset="2"/>
              </a:rPr>
              <a:t> 50 minutes for the signal to travel (one-way)</a:t>
            </a:r>
            <a:endParaRPr lang="en-US" dirty="0"/>
          </a:p>
          <a:p>
            <a:endParaRPr lang="en-US" dirty="0"/>
          </a:p>
          <a:p>
            <a:pPr lvl="2"/>
            <a:endParaRPr lang="en-US" dirty="0"/>
          </a:p>
        </p:txBody>
      </p:sp>
    </p:spTree>
    <p:extLst>
      <p:ext uri="{BB962C8B-B14F-4D97-AF65-F5344CB8AC3E}">
        <p14:creationId xmlns:p14="http://schemas.microsoft.com/office/powerpoint/2010/main" val="2622769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it is easy in the lab…</a:t>
            </a:r>
            <a:endParaRPr lang="en-US" dirty="0"/>
          </a:p>
        </p:txBody>
      </p:sp>
      <p:pic>
        <p:nvPicPr>
          <p:cNvPr id="5" name="Picture 4"/>
          <p:cNvPicPr>
            <a:picLocks noChangeAspect="1"/>
          </p:cNvPicPr>
          <p:nvPr/>
        </p:nvPicPr>
        <p:blipFill>
          <a:blip r:embed="rId2"/>
          <a:stretch>
            <a:fillRect/>
          </a:stretch>
        </p:blipFill>
        <p:spPr>
          <a:xfrm>
            <a:off x="666456" y="1305017"/>
            <a:ext cx="7953762" cy="5350475"/>
          </a:xfrm>
          <a:prstGeom prst="rect">
            <a:avLst/>
          </a:prstGeom>
        </p:spPr>
      </p:pic>
    </p:spTree>
    <p:extLst>
      <p:ext uri="{BB962C8B-B14F-4D97-AF65-F5344CB8AC3E}">
        <p14:creationId xmlns:p14="http://schemas.microsoft.com/office/powerpoint/2010/main" val="130581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difficult on the Spacecraft!</a:t>
            </a:r>
            <a:endParaRPr lang="en-US" dirty="0"/>
          </a:p>
        </p:txBody>
      </p:sp>
      <p:pic>
        <p:nvPicPr>
          <p:cNvPr id="4" name="Picture 3"/>
          <p:cNvPicPr>
            <a:picLocks noChangeAspect="1"/>
          </p:cNvPicPr>
          <p:nvPr/>
        </p:nvPicPr>
        <p:blipFill>
          <a:blip r:embed="rId2"/>
          <a:stretch>
            <a:fillRect/>
          </a:stretch>
        </p:blipFill>
        <p:spPr>
          <a:xfrm>
            <a:off x="790112" y="1407776"/>
            <a:ext cx="7546019" cy="5015851"/>
          </a:xfrm>
          <a:prstGeom prst="rect">
            <a:avLst/>
          </a:prstGeom>
        </p:spPr>
      </p:pic>
    </p:spTree>
    <p:extLst>
      <p:ext uri="{BB962C8B-B14F-4D97-AF65-F5344CB8AC3E}">
        <p14:creationId xmlns:p14="http://schemas.microsoft.com/office/powerpoint/2010/main" val="2293093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IN the Spacecraft.</a:t>
            </a:r>
            <a:endParaRPr lang="en-US" dirty="0"/>
          </a:p>
        </p:txBody>
      </p:sp>
      <p:pic>
        <p:nvPicPr>
          <p:cNvPr id="3" name="Picture 2"/>
          <p:cNvPicPr>
            <a:picLocks noChangeAspect="1"/>
          </p:cNvPicPr>
          <p:nvPr/>
        </p:nvPicPr>
        <p:blipFill>
          <a:blip r:embed="rId2"/>
          <a:stretch>
            <a:fillRect/>
          </a:stretch>
        </p:blipFill>
        <p:spPr>
          <a:xfrm>
            <a:off x="652963" y="1384917"/>
            <a:ext cx="7878478" cy="5081764"/>
          </a:xfrm>
          <a:prstGeom prst="rect">
            <a:avLst/>
          </a:prstGeom>
        </p:spPr>
      </p:pic>
    </p:spTree>
    <p:extLst>
      <p:ext uri="{BB962C8B-B14F-4D97-AF65-F5344CB8AC3E}">
        <p14:creationId xmlns:p14="http://schemas.microsoft.com/office/powerpoint/2010/main" val="1990163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 view is always amazing…</a:t>
            </a:r>
            <a:endParaRPr lang="en-US" dirty="0"/>
          </a:p>
        </p:txBody>
      </p:sp>
      <p:pic>
        <p:nvPicPr>
          <p:cNvPr id="4" name="Picture 3"/>
          <p:cNvPicPr>
            <a:picLocks noChangeAspect="1"/>
          </p:cNvPicPr>
          <p:nvPr/>
        </p:nvPicPr>
        <p:blipFill>
          <a:blip r:embed="rId2"/>
          <a:stretch>
            <a:fillRect/>
          </a:stretch>
        </p:blipFill>
        <p:spPr>
          <a:xfrm>
            <a:off x="639394" y="1384917"/>
            <a:ext cx="7847658" cy="5167685"/>
          </a:xfrm>
          <a:prstGeom prst="rect">
            <a:avLst/>
          </a:prstGeom>
        </p:spPr>
      </p:pic>
    </p:spTree>
    <p:extLst>
      <p:ext uri="{BB962C8B-B14F-4D97-AF65-F5344CB8AC3E}">
        <p14:creationId xmlns:p14="http://schemas.microsoft.com/office/powerpoint/2010/main" val="1527633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203200"/>
            <a:ext cx="8453800" cy="876800"/>
          </a:xfrm>
        </p:spPr>
        <p:txBody>
          <a:bodyPr>
            <a:normAutofit/>
          </a:bodyPr>
          <a:lstStyle/>
          <a:p>
            <a:pPr algn="ctr"/>
            <a:r>
              <a:rPr lang="en-US" sz="3200" dirty="0" smtClean="0"/>
              <a:t>QUESTIONS?</a:t>
            </a:r>
            <a:endParaRPr lang="en-US" sz="3200" dirty="0"/>
          </a:p>
        </p:txBody>
      </p:sp>
      <p:pic>
        <p:nvPicPr>
          <p:cNvPr id="4" name="Picture 3"/>
          <p:cNvPicPr>
            <a:picLocks noChangeAspect="1"/>
          </p:cNvPicPr>
          <p:nvPr/>
        </p:nvPicPr>
        <p:blipFill>
          <a:blip r:embed="rId2"/>
          <a:stretch>
            <a:fillRect/>
          </a:stretch>
        </p:blipFill>
        <p:spPr>
          <a:xfrm>
            <a:off x="1128573" y="1553591"/>
            <a:ext cx="6916653" cy="4982429"/>
          </a:xfrm>
          <a:prstGeom prst="rect">
            <a:avLst/>
          </a:prstGeom>
        </p:spPr>
      </p:pic>
      <p:pic>
        <p:nvPicPr>
          <p:cNvPr id="5" name="Picture 4"/>
          <p:cNvPicPr>
            <a:picLocks noChangeAspect="1"/>
          </p:cNvPicPr>
          <p:nvPr/>
        </p:nvPicPr>
        <p:blipFill>
          <a:blip r:embed="rId3"/>
          <a:stretch>
            <a:fillRect/>
          </a:stretch>
        </p:blipFill>
        <p:spPr>
          <a:xfrm>
            <a:off x="4669655" y="5309383"/>
            <a:ext cx="427919" cy="435104"/>
          </a:xfrm>
          <a:prstGeom prst="rect">
            <a:avLst/>
          </a:prstGeom>
        </p:spPr>
      </p:pic>
      <p:pic>
        <p:nvPicPr>
          <p:cNvPr id="6" name="Picture 5"/>
          <p:cNvPicPr>
            <a:picLocks noChangeAspect="1"/>
          </p:cNvPicPr>
          <p:nvPr/>
        </p:nvPicPr>
        <p:blipFill>
          <a:blip r:embed="rId3"/>
          <a:stretch>
            <a:fillRect/>
          </a:stretch>
        </p:blipFill>
        <p:spPr>
          <a:xfrm>
            <a:off x="6473797" y="106454"/>
            <a:ext cx="2340003" cy="2379294"/>
          </a:xfrm>
          <a:prstGeom prst="rect">
            <a:avLst/>
          </a:prstGeom>
        </p:spPr>
      </p:pic>
    </p:spTree>
    <p:extLst>
      <p:ext uri="{BB962C8B-B14F-4D97-AF65-F5344CB8AC3E}">
        <p14:creationId xmlns:p14="http://schemas.microsoft.com/office/powerpoint/2010/main" val="423370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t>
            </a:r>
            <a:r>
              <a:rPr lang="en-US" dirty="0"/>
              <a:t>Missions : </a:t>
            </a:r>
            <a:r>
              <a:rPr lang="en-US" dirty="0" smtClean="0"/>
              <a:t>JUICE</a:t>
            </a:r>
            <a:endParaRPr lang="nl-BE" dirty="0"/>
          </a:p>
        </p:txBody>
      </p:sp>
      <p:pic>
        <p:nvPicPr>
          <p:cNvPr id="4" name="Picture 4" descr="C:\Users\gsarri\AppData\Local\Temp\wz00a6\SRE_Solar_System_B_2k_30-06-2015.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391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03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Space Missions : </a:t>
            </a:r>
            <a:r>
              <a:rPr lang="en-US" dirty="0" err="1"/>
              <a:t>JUiCE</a:t>
            </a:r>
            <a:endParaRPr lang="nl-BE" dirty="0"/>
          </a:p>
        </p:txBody>
      </p:sp>
      <p:pic>
        <p:nvPicPr>
          <p:cNvPr id="4" name="Content Placeholder 3"/>
          <p:cNvPicPr>
            <a:picLocks noGrp="1" noChangeAspect="1"/>
          </p:cNvPicPr>
          <p:nvPr>
            <p:ph sz="quarter" idx="13"/>
          </p:nvPr>
        </p:nvPicPr>
        <p:blipFill rotWithShape="1">
          <a:blip r:embed="rId2">
            <a:extLst>
              <a:ext uri="{28A0092B-C50C-407E-A947-70E740481C1C}">
                <a14:useLocalDpi xmlns:a14="http://schemas.microsoft.com/office/drawing/2010/main"/>
              </a:ext>
            </a:extLst>
          </a:blip>
          <a:srcRect/>
          <a:stretch/>
        </p:blipFill>
        <p:spPr>
          <a:xfrm>
            <a:off x="-47624" y="0"/>
            <a:ext cx="9239249" cy="6858000"/>
          </a:xfrm>
        </p:spPr>
      </p:pic>
    </p:spTree>
    <p:extLst>
      <p:ext uri="{BB962C8B-B14F-4D97-AF65-F5344CB8AC3E}">
        <p14:creationId xmlns:p14="http://schemas.microsoft.com/office/powerpoint/2010/main" val="2158647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JUICE - Jupiter Icy Moon Explorer</a:t>
            </a:r>
          </a:p>
        </p:txBody>
      </p:sp>
      <p:sp>
        <p:nvSpPr>
          <p:cNvPr id="3" name="Content Placeholder 2"/>
          <p:cNvSpPr>
            <a:spLocks noGrp="1"/>
          </p:cNvSpPr>
          <p:nvPr>
            <p:ph sz="quarter" idx="13"/>
          </p:nvPr>
        </p:nvSpPr>
        <p:spPr/>
        <p:txBody>
          <a:bodyPr>
            <a:normAutofit/>
          </a:bodyPr>
          <a:lstStyle/>
          <a:p>
            <a:r>
              <a:rPr lang="en-US" dirty="0"/>
              <a:t>JUICE is the first large-class mission in ESA's Cosmic Vision 2015-2025 </a:t>
            </a:r>
            <a:r>
              <a:rPr lang="en-US" dirty="0" smtClean="0"/>
              <a:t>program:</a:t>
            </a:r>
          </a:p>
          <a:p>
            <a:endParaRPr lang="en-US" dirty="0"/>
          </a:p>
          <a:p>
            <a:endParaRPr lang="en-US" dirty="0" smtClean="0"/>
          </a:p>
          <a:p>
            <a:endParaRPr lang="en-US" dirty="0" smtClean="0"/>
          </a:p>
          <a:p>
            <a:endParaRPr lang="en-US" dirty="0"/>
          </a:p>
          <a:p>
            <a:endParaRPr lang="en-US" dirty="0" smtClean="0"/>
          </a:p>
          <a:p>
            <a:endParaRPr lang="en-US" dirty="0"/>
          </a:p>
          <a:p>
            <a:endParaRPr lang="en-US" dirty="0"/>
          </a:p>
          <a:p>
            <a:r>
              <a:rPr lang="en-US" dirty="0" smtClean="0"/>
              <a:t>Planned </a:t>
            </a:r>
            <a:r>
              <a:rPr lang="en-US" dirty="0"/>
              <a:t>for </a:t>
            </a:r>
            <a:r>
              <a:rPr lang="en-US" b="1" dirty="0"/>
              <a:t>launch in 2022 </a:t>
            </a:r>
            <a:r>
              <a:rPr lang="en-US" dirty="0"/>
              <a:t>and </a:t>
            </a:r>
            <a:r>
              <a:rPr lang="en-US" b="1" dirty="0"/>
              <a:t>arrival at Jupiter in 2030</a:t>
            </a:r>
            <a:r>
              <a:rPr lang="en-US" dirty="0"/>
              <a:t>, it will spend at least three years making detailed observations of the giant gaseous planet Jupiter and three of its largest moons, Ganymede, </a:t>
            </a:r>
            <a:r>
              <a:rPr lang="en-US" dirty="0" err="1"/>
              <a:t>Callisto</a:t>
            </a:r>
            <a:r>
              <a:rPr lang="en-US" dirty="0"/>
              <a:t> and Europa. </a:t>
            </a:r>
            <a:endParaRPr lang="en-US" dirty="0" smtClean="0"/>
          </a:p>
          <a:p>
            <a:endParaRPr lang="en-US" dirty="0"/>
          </a:p>
          <a:p>
            <a:r>
              <a:rPr lang="en-US" dirty="0" smtClean="0"/>
              <a:t>Antwerp </a:t>
            </a:r>
            <a:r>
              <a:rPr lang="en-US" dirty="0"/>
              <a:t>Space is part of the JUICE consortium as we provide the Communication Subsystem (COMS) of the JUICE Spacecraft</a:t>
            </a:r>
            <a:r>
              <a:rPr lang="en-US" dirty="0" smtClean="0"/>
              <a:t>.</a:t>
            </a:r>
            <a:r>
              <a:rPr lang="en-US" dirty="0"/>
              <a:t/>
            </a:r>
            <a:br>
              <a:rPr lang="en-US" dirty="0"/>
            </a:br>
            <a:endParaRPr lang="nl-BE" dirty="0"/>
          </a:p>
        </p:txBody>
      </p:sp>
      <p:pic>
        <p:nvPicPr>
          <p:cNvPr id="6" name="Picture 5"/>
          <p:cNvPicPr>
            <a:picLocks noChangeAspect="1"/>
          </p:cNvPicPr>
          <p:nvPr/>
        </p:nvPicPr>
        <p:blipFill>
          <a:blip r:embed="rId2"/>
          <a:stretch>
            <a:fillRect/>
          </a:stretch>
        </p:blipFill>
        <p:spPr>
          <a:xfrm>
            <a:off x="1209064" y="2052847"/>
            <a:ext cx="6752072" cy="1814937"/>
          </a:xfrm>
          <a:prstGeom prst="rect">
            <a:avLst/>
          </a:prstGeom>
        </p:spPr>
      </p:pic>
    </p:spTree>
    <p:extLst>
      <p:ext uri="{BB962C8B-B14F-4D97-AF65-F5344CB8AC3E}">
        <p14:creationId xmlns:p14="http://schemas.microsoft.com/office/powerpoint/2010/main" val="1982339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JUNO?</a:t>
            </a:r>
            <a:endParaRPr lang="nl-BE" dirty="0"/>
          </a:p>
        </p:txBody>
      </p:sp>
      <p:sp>
        <p:nvSpPr>
          <p:cNvPr id="3" name="Content Placeholder 2"/>
          <p:cNvSpPr>
            <a:spLocks noGrp="1"/>
          </p:cNvSpPr>
          <p:nvPr>
            <p:ph sz="quarter" idx="13"/>
          </p:nvPr>
        </p:nvSpPr>
        <p:spPr/>
        <p:txBody>
          <a:bodyPr/>
          <a:lstStyle/>
          <a:p>
            <a:r>
              <a:rPr lang="en-US" b="1" dirty="0" smtClean="0"/>
              <a:t>NASA</a:t>
            </a:r>
            <a:r>
              <a:rPr lang="en-US" dirty="0" smtClean="0"/>
              <a:t> mission: launched in 2011, currently in orbit around Jupiter</a:t>
            </a:r>
          </a:p>
          <a:p>
            <a:r>
              <a:rPr lang="en-US" dirty="0" smtClean="0"/>
              <a:t>JUNO: a </a:t>
            </a:r>
            <a:r>
              <a:rPr lang="en-US" dirty="0"/>
              <a:t>spinning, solar-powered spacecraft in a highly elliptical polar </a:t>
            </a:r>
            <a:r>
              <a:rPr lang="en-US" dirty="0" smtClean="0"/>
              <a:t>orbit</a:t>
            </a:r>
            <a:endParaRPr lang="nl-BE" dirty="0"/>
          </a:p>
        </p:txBody>
      </p:sp>
      <p:pic>
        <p:nvPicPr>
          <p:cNvPr id="3074" name="Picture 2" descr="https://www.nasa.gov/sites/default/files/thumbnails/image/edu_juno_mission_jupi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720" y="2186476"/>
            <a:ext cx="5339080" cy="3557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rbit Diagr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3922" y="4524622"/>
            <a:ext cx="3051810" cy="20345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location of the minifigures onboard Ju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25" y="2186476"/>
            <a:ext cx="2739802" cy="223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0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JUNO – First Images </a:t>
            </a:r>
            <a:r>
              <a:rPr lang="en-US" sz="1400" dirty="0" smtClean="0"/>
              <a:t>(NASA)</a:t>
            </a:r>
            <a:endParaRPr lang="nl-BE" sz="1400" dirty="0"/>
          </a:p>
        </p:txBody>
      </p:sp>
      <p:pic>
        <p:nvPicPr>
          <p:cNvPr id="1028" name="Picture 4" descr="This image shows Jupiter’s south pole, as seen by NASA’s Juno spacecraft from an altitude of 32,000 m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880" y="1188431"/>
            <a:ext cx="4282440" cy="5495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d2xkkdgjnsfvb0.cloudfront.net/Vault/Thumb?VaultID=8105&amp;Interlaced=1&amp;Mode=R&amp;ResX=720&amp;OutputFormat=jpg&amp;Quality=80&amp;t=1495461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 y="2415800"/>
            <a:ext cx="3725724" cy="290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73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 – Factoids </a:t>
            </a:r>
            <a:r>
              <a:rPr lang="en-US" sz="1400" dirty="0" smtClean="0"/>
              <a:t>(NASA.gov)</a:t>
            </a:r>
            <a:endParaRPr lang="nl-BE" sz="1400" dirty="0"/>
          </a:p>
        </p:txBody>
      </p:sp>
      <p:sp>
        <p:nvSpPr>
          <p:cNvPr id="5" name="Content Placeholder 2"/>
          <p:cNvSpPr>
            <a:spLocks noGrp="1"/>
          </p:cNvSpPr>
          <p:nvPr>
            <p:ph sz="quarter" idx="13"/>
          </p:nvPr>
        </p:nvSpPr>
        <p:spPr>
          <a:xfrm>
            <a:off x="356400" y="1404000"/>
            <a:ext cx="8457400" cy="5261600"/>
          </a:xfrm>
        </p:spPr>
        <p:txBody>
          <a:bodyPr>
            <a:normAutofit/>
          </a:bodyPr>
          <a:lstStyle/>
          <a:p>
            <a:r>
              <a:rPr lang="en-US" dirty="0"/>
              <a:t>Jupiter is a giant ball of gas 11 times wider than Earth, 300 times more massive than our planet and five times farther from the sun. The giant world takes 12 years to orbit the sun, but rotates so fast that its day is only 10 hours long</a:t>
            </a:r>
            <a:r>
              <a:rPr lang="en-US" dirty="0" smtClean="0"/>
              <a:t>.</a:t>
            </a:r>
          </a:p>
          <a:p>
            <a:endParaRPr lang="en-US" dirty="0"/>
          </a:p>
          <a:p>
            <a:r>
              <a:rPr lang="en-US" dirty="0"/>
              <a:t>As the most massive world in our solar system, orbited by four large moons -- Io, Europa, Ganymede and </a:t>
            </a:r>
            <a:r>
              <a:rPr lang="en-US" dirty="0" err="1"/>
              <a:t>Callisto</a:t>
            </a:r>
            <a:r>
              <a:rPr lang="en-US" dirty="0"/>
              <a:t> -- </a:t>
            </a:r>
            <a:r>
              <a:rPr lang="en-US" dirty="0" smtClean="0"/>
              <a:t>and 60 smaller ones (as far as we know), </a:t>
            </a:r>
            <a:r>
              <a:rPr lang="en-US" b="1" dirty="0"/>
              <a:t>Jupiter forms its own solar system in miniature.</a:t>
            </a:r>
            <a:r>
              <a:rPr lang="en-US" dirty="0"/>
              <a:t> Jupiter resembles a star in composition, and if it had been about 80 times more </a:t>
            </a:r>
            <a:r>
              <a:rPr lang="en-US" dirty="0" smtClean="0"/>
              <a:t>massive</a:t>
            </a:r>
            <a:r>
              <a:rPr lang="en-US" dirty="0"/>
              <a:t>, it would have become a star rather than a planet</a:t>
            </a:r>
            <a:r>
              <a:rPr lang="en-US" dirty="0" smtClean="0"/>
              <a:t>.</a:t>
            </a:r>
          </a:p>
          <a:p>
            <a:endParaRPr lang="en-US" dirty="0"/>
          </a:p>
          <a:p>
            <a:r>
              <a:rPr lang="en-US" dirty="0"/>
              <a:t>The composition of Jupiter is similar to that of the sun — mostly hydrogen and helium. Its composition and great size imply that it was the first planet to form, incorporating most of the leftover gas not incorporated into the sun.</a:t>
            </a:r>
            <a:endParaRPr lang="nl-BE" dirty="0"/>
          </a:p>
        </p:txBody>
      </p:sp>
    </p:spTree>
    <p:extLst>
      <p:ext uri="{BB962C8B-B14F-4D97-AF65-F5344CB8AC3E}">
        <p14:creationId xmlns:p14="http://schemas.microsoft.com/office/powerpoint/2010/main" val="21743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Jupiter </a:t>
            </a:r>
            <a:r>
              <a:rPr lang="en-US" dirty="0" smtClean="0"/>
              <a:t>– Factoids </a:t>
            </a:r>
            <a:r>
              <a:rPr lang="en-US" sz="1400" dirty="0"/>
              <a:t>(NASA.gov)</a:t>
            </a:r>
            <a:endParaRPr lang="nl-BE" sz="1400" dirty="0"/>
          </a:p>
        </p:txBody>
      </p:sp>
      <p:sp>
        <p:nvSpPr>
          <p:cNvPr id="3" name="Content Placeholder 2"/>
          <p:cNvSpPr>
            <a:spLocks noGrp="1"/>
          </p:cNvSpPr>
          <p:nvPr>
            <p:ph sz="quarter" idx="13"/>
          </p:nvPr>
        </p:nvSpPr>
        <p:spPr/>
        <p:txBody>
          <a:bodyPr/>
          <a:lstStyle/>
          <a:p>
            <a:r>
              <a:rPr lang="en-US" dirty="0"/>
              <a:t>Deep in the atmosphere, the pressure and temperature increase, compressing the hydrogen gas into a liquid. At depths of about </a:t>
            </a:r>
            <a:r>
              <a:rPr lang="en-US" dirty="0" smtClean="0"/>
              <a:t>1/3</a:t>
            </a:r>
            <a:r>
              <a:rPr lang="en-US" baseline="30000" dirty="0" smtClean="0"/>
              <a:t>rd</a:t>
            </a:r>
            <a:r>
              <a:rPr lang="en-US" dirty="0" smtClean="0"/>
              <a:t> of </a:t>
            </a:r>
            <a:r>
              <a:rPr lang="en-US" dirty="0"/>
              <a:t>the way down, the hydrogen becomes a liquid that conducts electricity like a metal. </a:t>
            </a:r>
            <a:r>
              <a:rPr lang="en-US" dirty="0" smtClean="0"/>
              <a:t>Jupiter's </a:t>
            </a:r>
            <a:r>
              <a:rPr lang="en-US" b="1" dirty="0"/>
              <a:t>powerful magnetic field </a:t>
            </a:r>
            <a:r>
              <a:rPr lang="en-US" dirty="0" smtClean="0"/>
              <a:t>could be </a:t>
            </a:r>
            <a:r>
              <a:rPr lang="en-US" dirty="0"/>
              <a:t>generated by electrical currents in this giant, swirling ocean of liquid metallic hydrogen, driven by Jupiter's fast rotation. </a:t>
            </a:r>
            <a:endParaRPr lang="en-US" dirty="0" smtClean="0"/>
          </a:p>
          <a:p>
            <a:r>
              <a:rPr lang="en-US" dirty="0" smtClean="0"/>
              <a:t>At </a:t>
            </a:r>
            <a:r>
              <a:rPr lang="en-US" dirty="0"/>
              <a:t>the planet's center, the temperature is several times hotter than the surface of the sun, and the pressure is tens of millions of times the air pressure on Earth</a:t>
            </a:r>
            <a:r>
              <a:rPr lang="en-US" dirty="0" smtClean="0"/>
              <a:t>.</a:t>
            </a:r>
          </a:p>
          <a:p>
            <a:endParaRPr lang="en-US" dirty="0"/>
          </a:p>
          <a:p>
            <a:endParaRPr lang="en-US" dirty="0" smtClean="0"/>
          </a:p>
          <a:p>
            <a:endParaRPr lang="en-US" dirty="0"/>
          </a:p>
        </p:txBody>
      </p:sp>
      <p:pic>
        <p:nvPicPr>
          <p:cNvPr id="4" name="Picture 2" descr="Jupiter's Magnetic Fiel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4460" y="3620975"/>
            <a:ext cx="5118020" cy="287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58946"/>
      </p:ext>
    </p:extLst>
  </p:cSld>
  <p:clrMapOvr>
    <a:masterClrMapping/>
  </p:clrMapOvr>
</p:sld>
</file>

<file path=ppt/theme/theme1.xml><?xml version="1.0" encoding="utf-8"?>
<a:theme xmlns:a="http://schemas.openxmlformats.org/drawingml/2006/main" name="A5_New_ppt_satellite_V6">
  <a:themeElements>
    <a:clrScheme name="Custom 9">
      <a:dk1>
        <a:srgbClr val="003461"/>
      </a:dk1>
      <a:lt1>
        <a:srgbClr val="FFFFFF"/>
      </a:lt1>
      <a:dk2>
        <a:srgbClr val="000000"/>
      </a:dk2>
      <a:lt2>
        <a:srgbClr val="898989"/>
      </a:lt2>
      <a:accent1>
        <a:srgbClr val="003461"/>
      </a:accent1>
      <a:accent2>
        <a:srgbClr val="898989"/>
      </a:accent2>
      <a:accent3>
        <a:srgbClr val="005FC6"/>
      </a:accent3>
      <a:accent4>
        <a:srgbClr val="4BACC6"/>
      </a:accent4>
      <a:accent5>
        <a:srgbClr val="E30522"/>
      </a:accent5>
      <a:accent6>
        <a:srgbClr val="723989"/>
      </a:accent6>
      <a:hlink>
        <a:srgbClr val="37A5FF"/>
      </a:hlink>
      <a:folHlink>
        <a:srgbClr val="91466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_New_ppt_satellite_v2.potx" id="{4B431CC8-DC02-4804-BE3E-8252C86D2049}" vid="{35C5B25B-E2F3-47CF-A4BF-0FC00861FED4}"/>
    </a:ext>
  </a:extLst>
</a:theme>
</file>

<file path=ppt/theme/theme2.xml><?xml version="1.0" encoding="utf-8"?>
<a:theme xmlns:a="http://schemas.openxmlformats.org/drawingml/2006/main" name="1_A5_New_ppt_satellite_V6">
  <a:themeElements>
    <a:clrScheme name="Custom 9">
      <a:dk1>
        <a:srgbClr val="003461"/>
      </a:dk1>
      <a:lt1>
        <a:srgbClr val="FFFFFF"/>
      </a:lt1>
      <a:dk2>
        <a:srgbClr val="000000"/>
      </a:dk2>
      <a:lt2>
        <a:srgbClr val="898989"/>
      </a:lt2>
      <a:accent1>
        <a:srgbClr val="003461"/>
      </a:accent1>
      <a:accent2>
        <a:srgbClr val="898989"/>
      </a:accent2>
      <a:accent3>
        <a:srgbClr val="005FC6"/>
      </a:accent3>
      <a:accent4>
        <a:srgbClr val="4BACC6"/>
      </a:accent4>
      <a:accent5>
        <a:srgbClr val="E30522"/>
      </a:accent5>
      <a:accent6>
        <a:srgbClr val="723989"/>
      </a:accent6>
      <a:hlink>
        <a:srgbClr val="37A5FF"/>
      </a:hlink>
      <a:folHlink>
        <a:srgbClr val="91466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_New_ppt_satellite_v2.potx" id="{4B431CC8-DC02-4804-BE3E-8252C86D2049}" vid="{35C5B25B-E2F3-47CF-A4BF-0FC00861FE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AS_New_ppt_satellite</Template>
  <TotalTime>94</TotalTime>
  <Words>806</Words>
  <Application>Microsoft Office PowerPoint</Application>
  <PresentationFormat>On-screen Show (4:3)</PresentationFormat>
  <Paragraphs>118</Paragraphs>
  <Slides>27</Slides>
  <Notes>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Wingdings</vt:lpstr>
      <vt:lpstr>Wingdings 3</vt:lpstr>
      <vt:lpstr>A5_New_ppt_satellite_V6</vt:lpstr>
      <vt:lpstr>1_A5_New_ppt_satellite_V6</vt:lpstr>
      <vt:lpstr>Visio</vt:lpstr>
      <vt:lpstr>Switch To Space  Topic 3:  Out of this world technologies</vt:lpstr>
      <vt:lpstr>Today?</vt:lpstr>
      <vt:lpstr>Space Missions : JUICE</vt:lpstr>
      <vt:lpstr>(2) Space Missions : JUiCE</vt:lpstr>
      <vt:lpstr>JUICE - Jupiter Icy Moon Explorer</vt:lpstr>
      <vt:lpstr>JUNO?</vt:lpstr>
      <vt:lpstr>JUNO – First Images (NASA)</vt:lpstr>
      <vt:lpstr>Jupiter – Factoids (NASA.gov)</vt:lpstr>
      <vt:lpstr>Jupiter – Factoids (NASA.gov)</vt:lpstr>
      <vt:lpstr>JUICE Science Mission (courtesy of ESA)</vt:lpstr>
      <vt:lpstr>JUICE Science Mission (courtesy of ESA)</vt:lpstr>
      <vt:lpstr>JUICE Mission Overview</vt:lpstr>
      <vt:lpstr>JUICE Trajectory (courtesy of ESA)</vt:lpstr>
      <vt:lpstr>JUICE Spacecraft (courtesy of Airbus)</vt:lpstr>
      <vt:lpstr>JUICE Spacecraft (courtesy of Airbus)</vt:lpstr>
      <vt:lpstr>JUICE Communication Subsystem</vt:lpstr>
      <vt:lpstr>JUICE COMS Architecture</vt:lpstr>
      <vt:lpstr>JUICE COMS - Communication Subsystem</vt:lpstr>
      <vt:lpstr>COMS RFDA</vt:lpstr>
      <vt:lpstr>COMS RFDA</vt:lpstr>
      <vt:lpstr>COMS Fact Sheet</vt:lpstr>
      <vt:lpstr>JUICE Environmental Constraints</vt:lpstr>
      <vt:lpstr>Integration: it is easy in the lab…</vt:lpstr>
      <vt:lpstr>But difficult on the Spacecraft!</vt:lpstr>
      <vt:lpstr>…or IN the Spacecraft.</vt:lpstr>
      <vt:lpstr>But the view is always amazing…</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Peeterva</dc:creator>
  <cp:lastModifiedBy>Mattias Genbrugge</cp:lastModifiedBy>
  <cp:revision>11</cp:revision>
  <dcterms:created xsi:type="dcterms:W3CDTF">2014-04-23T07:59:14Z</dcterms:created>
  <dcterms:modified xsi:type="dcterms:W3CDTF">2020-09-30T19:33:13Z</dcterms:modified>
</cp:coreProperties>
</file>