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3" r:id="rId5"/>
    <p:sldId id="262" r:id="rId6"/>
    <p:sldId id="275" r:id="rId7"/>
    <p:sldId id="260" r:id="rId8"/>
    <p:sldId id="261" r:id="rId9"/>
    <p:sldId id="274" r:id="rId10"/>
    <p:sldId id="270" r:id="rId11"/>
    <p:sldId id="272" r:id="rId12"/>
    <p:sldId id="271" r:id="rId13"/>
    <p:sldId id="273" r:id="rId14"/>
    <p:sldId id="264" r:id="rId15"/>
    <p:sldId id="265" r:id="rId16"/>
    <p:sldId id="267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1980"/>
    <a:srgbClr val="C3B22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1"/>
  </p:normalViewPr>
  <p:slideViewPr>
    <p:cSldViewPr snapToGrid="0" snapToObjects="1">
      <p:cViewPr varScale="1">
        <p:scale>
          <a:sx n="173" d="100"/>
          <a:sy n="173" d="100"/>
        </p:scale>
        <p:origin x="126" y="6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E520D-1B7B-2A41-9772-F1BA002CE6BD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BEAF8-BAF1-6B48-B2B1-B10A0A370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14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9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19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57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68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90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3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0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0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3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4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8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5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5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04C88-B0C0-DA45-B1D2-CF7E4C85A243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bes_Chasma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5"/>
          <a:stretch/>
        </p:blipFill>
        <p:spPr>
          <a:xfrm>
            <a:off x="4328860" y="1"/>
            <a:ext cx="481514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1949" y="446554"/>
            <a:ext cx="7065080" cy="4250394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BE" dirty="0" smtClean="0">
                <a:solidFill>
                  <a:schemeClr val="bg1"/>
                </a:solidFill>
              </a:rPr>
              <a:t>13/10/2020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FFFFFF"/>
                </a:solidFill>
              </a:rPr>
              <a:t>Become the next space entrepreneur with ESA Space Solutions </a:t>
            </a:r>
            <a:r>
              <a:rPr lang="en-US" sz="4000" b="1" dirty="0" smtClean="0">
                <a:solidFill>
                  <a:srgbClr val="FFFFFF"/>
                </a:solidFill>
              </a:rPr>
              <a:t>Belgium</a:t>
            </a:r>
            <a:endParaRPr lang="en-BE" sz="4000" b="1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endParaRPr lang="en-BE" sz="4000" b="1" dirty="0" smtClean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en-BE" sz="1600" b="1" dirty="0" smtClean="0">
                <a:solidFill>
                  <a:srgbClr val="FFFFFF"/>
                </a:solidFill>
              </a:rPr>
              <a:t>-Nicolas Helssen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FFFFFF"/>
                </a:solidFill>
              </a:rPr>
              <a:t>#</a:t>
            </a:r>
            <a:r>
              <a:rPr lang="en-US" dirty="0" err="1" smtClean="0">
                <a:solidFill>
                  <a:srgbClr val="FFFFFF"/>
                </a:solidFill>
              </a:rPr>
              <a:t>switchtospace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lose_to_Ma_adim_Vallis_ortho-im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30929" r="11848"/>
          <a:stretch/>
        </p:blipFill>
        <p:spPr>
          <a:xfrm rot="16200000">
            <a:off x="-992000" y="991997"/>
            <a:ext cx="5143504" cy="3159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7447" y="245049"/>
            <a:ext cx="4441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2400" b="1" dirty="0" smtClean="0"/>
              <a:t>Boost your incubation even further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7064963" y="4642250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875209" y="0"/>
            <a:ext cx="0" cy="3744148"/>
          </a:xfrm>
          <a:prstGeom prst="line">
            <a:avLst/>
          </a:prstGeom>
          <a:ln w="6350" cmpd="sng">
            <a:solidFill>
              <a:srgbClr val="3419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81931" y="1390662"/>
            <a:ext cx="49082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Apply if your team is already incubated somewhere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Submit a video en then perform</a:t>
            </a:r>
            <a:r>
              <a:rPr lang="en-BE" sz="1600" dirty="0" smtClean="0"/>
              <a:t> </a:t>
            </a:r>
            <a:r>
              <a:rPr lang="en-BE" sz="1600" dirty="0" smtClean="0"/>
              <a:t>a live pitch in front of a panel of international experts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Get an extra €50.000 on top of your current incubation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Gain visibility and </a:t>
            </a:r>
            <a:r>
              <a:rPr lang="en-BE" sz="1600" dirty="0" smtClean="0"/>
              <a:t>credibility.</a:t>
            </a:r>
            <a:endParaRPr lang="en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1600" dirty="0" smtClean="0"/>
          </a:p>
          <a:p>
            <a:endParaRPr lang="en-BE" sz="1600" dirty="0" smtClean="0"/>
          </a:p>
          <a:p>
            <a:endParaRPr lang="en-BE" sz="1600" dirty="0"/>
          </a:p>
          <a:p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33" y="179889"/>
            <a:ext cx="1727217" cy="7617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6" y="1178804"/>
            <a:ext cx="2362431" cy="23624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7265" y="3852358"/>
            <a:ext cx="4956123" cy="68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9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lose_to_Ma_adim_Vallis_ortho-im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30929" r="11848"/>
          <a:stretch/>
        </p:blipFill>
        <p:spPr>
          <a:xfrm rot="16200000">
            <a:off x="-992000" y="991997"/>
            <a:ext cx="5143504" cy="3159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7447" y="245049"/>
            <a:ext cx="4441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2400" b="1" dirty="0" smtClean="0"/>
              <a:t>Sprint your way to succes!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7064963" y="4642250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875209" y="0"/>
            <a:ext cx="0" cy="3744148"/>
          </a:xfrm>
          <a:prstGeom prst="line">
            <a:avLst/>
          </a:prstGeom>
          <a:ln w="6350" cmpd="sng">
            <a:solidFill>
              <a:srgbClr val="3419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96023" y="2200501"/>
            <a:ext cx="53950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Join a bootcamp to brainstorm on your Galileo-IoT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Take part in a 3-month mentoring sprint with 9 other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Get access to 80 hours of technical, business and design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Win €20.000 prize money after pitching to investors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N</a:t>
            </a:r>
            <a:r>
              <a:rPr lang="en-US" sz="1600" dirty="0" smtClean="0"/>
              <a:t>e</a:t>
            </a:r>
            <a:r>
              <a:rPr lang="en-BE" sz="1600" dirty="0" smtClean="0"/>
              <a:t>w application round early 2021.</a:t>
            </a:r>
            <a:endParaRPr lang="en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1600" dirty="0" smtClean="0"/>
          </a:p>
          <a:p>
            <a:endParaRPr lang="en-BE" sz="1600" dirty="0"/>
          </a:p>
          <a:p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63" y="66049"/>
            <a:ext cx="1856935" cy="819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23" y="747087"/>
            <a:ext cx="2507720" cy="141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9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r="28927" b="25434"/>
          <a:stretch/>
        </p:blipFill>
        <p:spPr>
          <a:xfrm rot="16200000">
            <a:off x="5985837" y="571970"/>
            <a:ext cx="5143503" cy="3999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881" y="269928"/>
            <a:ext cx="4581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</a:rPr>
              <a:t>e</a:t>
            </a:r>
            <a:endParaRPr lang="en-US" sz="2400" i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5819" y="881015"/>
            <a:ext cx="44657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O</a:t>
            </a:r>
            <a:r>
              <a:rPr lang="en-BE" sz="1600" dirty="0" smtClean="0"/>
              <a:t>nce you have you completed an ESA </a:t>
            </a:r>
            <a:r>
              <a:rPr lang="en-BE" sz="1600" dirty="0" smtClean="0"/>
              <a:t>BIC or other boost initiative, </a:t>
            </a:r>
            <a:r>
              <a:rPr lang="en-BE" sz="1600" dirty="0" smtClean="0"/>
              <a:t>join the Kick-Start programme at ESA Business Applications</a:t>
            </a:r>
          </a:p>
          <a:p>
            <a:pPr marL="285750" indent="-285750">
              <a:buFont typeface="Arial"/>
              <a:buChar char="•"/>
            </a:pPr>
            <a:endParaRPr lang="en-BE" sz="1600" dirty="0" smtClean="0"/>
          </a:p>
          <a:p>
            <a:pPr marL="285750" indent="-285750">
              <a:buFont typeface="Arial"/>
              <a:buChar char="•"/>
            </a:pPr>
            <a:r>
              <a:rPr lang="en-BE" sz="1600" dirty="0" smtClean="0"/>
              <a:t>Get up to €60.000 to further </a:t>
            </a:r>
            <a:r>
              <a:rPr lang="en-BE" sz="1600" dirty="0" smtClean="0"/>
              <a:t>investigate </a:t>
            </a:r>
            <a:r>
              <a:rPr lang="en-BE" sz="1600" dirty="0" smtClean="0"/>
              <a:t>your </a:t>
            </a:r>
            <a:r>
              <a:rPr lang="en-BE" sz="1600" dirty="0" smtClean="0"/>
              <a:t>idea in a Feasibility Study</a:t>
            </a:r>
            <a:endParaRPr lang="en-BE" sz="1600" dirty="0" smtClean="0"/>
          </a:p>
          <a:p>
            <a:pPr marL="285750" indent="-285750">
              <a:buFont typeface="Arial"/>
              <a:buChar char="•"/>
            </a:pPr>
            <a:endParaRPr lang="en-BE" sz="1600" dirty="0" smtClean="0"/>
          </a:p>
          <a:p>
            <a:pPr marL="285750" indent="-285750">
              <a:buFont typeface="Arial"/>
              <a:buChar char="•"/>
            </a:pPr>
            <a:r>
              <a:rPr lang="en-BE" sz="1600" dirty="0" smtClean="0"/>
              <a:t>Do a </a:t>
            </a:r>
            <a:r>
              <a:rPr lang="en-BE" sz="1600" dirty="0" smtClean="0"/>
              <a:t>follow-on </a:t>
            </a:r>
            <a:r>
              <a:rPr lang="en-BE" sz="1600" dirty="0" smtClean="0"/>
              <a:t>Demonstration Project for up to €</a:t>
            </a:r>
            <a:r>
              <a:rPr lang="en-BE" sz="1600" dirty="0" smtClean="0"/>
              <a:t>500.000 to bring your idea to an operational phase.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76" y="-70492"/>
            <a:ext cx="2162434" cy="101983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4342" y="171747"/>
            <a:ext cx="4441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2400" b="1" dirty="0" smtClean="0"/>
              <a:t>Kick-start your Business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19" y="3464627"/>
            <a:ext cx="4827025" cy="108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7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r="28927" b="25434"/>
          <a:stretch/>
        </p:blipFill>
        <p:spPr>
          <a:xfrm rot="16200000">
            <a:off x="5985837" y="571970"/>
            <a:ext cx="5143503" cy="3999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881" y="269928"/>
            <a:ext cx="4581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</a:rPr>
              <a:t>e</a:t>
            </a:r>
            <a:endParaRPr lang="en-US" sz="2400" i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76" y="-70492"/>
            <a:ext cx="2162434" cy="101983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4342" y="171747"/>
            <a:ext cx="4441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2400" b="1" dirty="0" smtClean="0"/>
              <a:t>Kick-start your Business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21" y="673842"/>
            <a:ext cx="3850344" cy="39483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68805" y="1297444"/>
            <a:ext cx="2162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600" dirty="0" smtClean="0"/>
              <a:t>New themes and competitions are added on a continuous basis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872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kum_Crater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11618" b="51151"/>
          <a:stretch/>
        </p:blipFill>
        <p:spPr>
          <a:xfrm>
            <a:off x="0" y="-78749"/>
            <a:ext cx="9144000" cy="26846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07481" y="452764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3771306" y="895872"/>
            <a:ext cx="4264326" cy="1200329"/>
          </a:xfrm>
          <a:prstGeom prst="rect">
            <a:avLst/>
          </a:prstGeom>
          <a:solidFill>
            <a:srgbClr val="341980"/>
          </a:solidFill>
        </p:spPr>
        <p:txBody>
          <a:bodyPr wrap="square">
            <a:spAutoFit/>
          </a:bodyPr>
          <a:lstStyle/>
          <a:p>
            <a:r>
              <a:rPr lang="en-BE" sz="3600" i="1" dirty="0" smtClean="0">
                <a:solidFill>
                  <a:srgbClr val="FFFFFF"/>
                </a:solidFill>
              </a:rPr>
              <a:t>All of this goes to show...</a:t>
            </a:r>
            <a:endParaRPr lang="en-US" sz="3600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196" y="3361670"/>
            <a:ext cx="768043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2800" dirty="0" smtClean="0">
                <a:solidFill>
                  <a:srgbClr val="FFFFFF"/>
                </a:solidFill>
              </a:rPr>
              <a:t>... that anybody can become a space entrepreneur!</a:t>
            </a:r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/>
          </a:p>
          <a:p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609683" y="566613"/>
            <a:ext cx="0" cy="152400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59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238" y="494422"/>
            <a:ext cx="2463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3600" i="1" dirty="0" smtClean="0">
                <a:solidFill>
                  <a:srgbClr val="FFFFFF"/>
                </a:solidFill>
              </a:rPr>
              <a:t>How To Get In Touch</a:t>
            </a:r>
            <a:endParaRPr lang="en-US" sz="3600" i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7481" y="452764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SWITCH TO SPACE 2 • 2020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227188" y="3583845"/>
            <a:ext cx="2626869" cy="687821"/>
            <a:chOff x="4227188" y="3583845"/>
            <a:chExt cx="2626869" cy="687821"/>
          </a:xfrm>
        </p:grpSpPr>
        <p:sp>
          <p:nvSpPr>
            <p:cNvPr id="11" name="TextBox 10"/>
            <p:cNvSpPr txBox="1"/>
            <p:nvPr/>
          </p:nvSpPr>
          <p:spPr>
            <a:xfrm>
              <a:off x="5108066" y="3727939"/>
              <a:ext cx="1745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BE" dirty="0" smtClean="0">
                  <a:solidFill>
                    <a:srgbClr val="FFFFFF"/>
                  </a:solidFill>
                </a:rPr>
                <a:t>+32 487 355 345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4" descr="icons8-speaker-notes-5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188" y="3583845"/>
              <a:ext cx="687821" cy="68782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230445" y="2081341"/>
            <a:ext cx="3623554" cy="708928"/>
            <a:chOff x="4230445" y="2081341"/>
            <a:chExt cx="3623554" cy="708928"/>
          </a:xfrm>
        </p:grpSpPr>
        <p:sp>
          <p:nvSpPr>
            <p:cNvPr id="10" name="Rectangle 9"/>
            <p:cNvSpPr/>
            <p:nvPr/>
          </p:nvSpPr>
          <p:spPr>
            <a:xfrm>
              <a:off x="5018071" y="2211759"/>
              <a:ext cx="28359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N</a:t>
              </a:r>
              <a:r>
                <a:rPr lang="en-BE" dirty="0" smtClean="0">
                  <a:solidFill>
                    <a:srgbClr val="FFFFFF"/>
                  </a:solidFill>
                </a:rPr>
                <a:t>icolas.Helssen@belspo.be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7" name="Picture 16" descr="icons8-paper-plane-6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0445" y="2081341"/>
              <a:ext cx="708928" cy="70892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173454" y="642603"/>
            <a:ext cx="2755945" cy="844617"/>
            <a:chOff x="4173454" y="642603"/>
            <a:chExt cx="2755945" cy="844617"/>
          </a:xfrm>
        </p:grpSpPr>
        <p:sp>
          <p:nvSpPr>
            <p:cNvPr id="6" name="Rectangle 5"/>
            <p:cNvSpPr/>
            <p:nvPr/>
          </p:nvSpPr>
          <p:spPr>
            <a:xfrm>
              <a:off x="5032725" y="880245"/>
              <a:ext cx="1896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BE" dirty="0" smtClean="0">
                  <a:solidFill>
                    <a:srgbClr val="FFFFFF"/>
                  </a:solidFill>
                </a:rPr>
                <a:t>SpaceSolutions.be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8" name="Picture 17" descr="icons8-space-shuttle-8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173454" y="642603"/>
              <a:ext cx="844617" cy="844617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/>
        </p:nvCxnSpPr>
        <p:spPr>
          <a:xfrm flipH="1">
            <a:off x="1774174" y="756466"/>
            <a:ext cx="2007618" cy="251783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5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ukum_Crater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1" t="8309" b="14848"/>
          <a:stretch/>
        </p:blipFill>
        <p:spPr>
          <a:xfrm>
            <a:off x="5561207" y="0"/>
            <a:ext cx="4223791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11502" y="45457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822284" y="447631"/>
            <a:ext cx="171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3600" i="1" dirty="0" smtClean="0">
                <a:solidFill>
                  <a:srgbClr val="FFFFFF"/>
                </a:solidFill>
              </a:rPr>
              <a:t>Thanks!</a:t>
            </a:r>
            <a:endParaRPr lang="en-US" sz="3600" i="1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5397" y="1329968"/>
            <a:ext cx="0" cy="2883028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9" y="1711013"/>
            <a:ext cx="3767009" cy="211629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580551" y="95746"/>
            <a:ext cx="2202467" cy="1359071"/>
          </a:xfrm>
          <a:prstGeom prst="wedgeEllipseCallout">
            <a:avLst>
              <a:gd name="adj1" fmla="val 175"/>
              <a:gd name="adj2" fmla="val 62905"/>
            </a:avLst>
          </a:prstGeom>
          <a:solidFill>
            <a:schemeClr val="accent2">
              <a:alpha val="4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0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pic>
        <p:nvPicPr>
          <p:cNvPr id="6" name="Picture 5" descr="Copy of WP 5 Communication &amp; dissemin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/>
          <a:stretch/>
        </p:blipFill>
        <p:spPr>
          <a:xfrm>
            <a:off x="5732755" y="-4"/>
            <a:ext cx="1012792" cy="51435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8815" y="338667"/>
            <a:ext cx="4443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b="1" dirty="0" smtClean="0"/>
              <a:t>What is ESA Space Solutions Belgium?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88814" y="1253522"/>
            <a:ext cx="43168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 dirty="0" smtClean="0"/>
              <a:t>We are an agile and specialized incubation and business network focusing on space technologies.</a:t>
            </a:r>
          </a:p>
          <a:p>
            <a:endParaRPr lang="en-BE" sz="1600" dirty="0"/>
          </a:p>
          <a:p>
            <a:r>
              <a:rPr lang="en-BE" sz="1600" dirty="0" smtClean="0"/>
              <a:t>We target innovative industries and entrepreneurs and try to offer the most suitable </a:t>
            </a:r>
            <a:r>
              <a:rPr lang="en-BE" sz="1600" dirty="0" smtClean="0"/>
              <a:t>funding support tool that fits their needs.</a:t>
            </a:r>
            <a:endParaRPr lang="en-BE" sz="1600" dirty="0" smtClean="0"/>
          </a:p>
          <a:p>
            <a:endParaRPr lang="en-BE" sz="1600" dirty="0"/>
          </a:p>
          <a:p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500" y="173934"/>
            <a:ext cx="1650724" cy="1650724"/>
          </a:xfrm>
          <a:prstGeom prst="rect">
            <a:avLst/>
          </a:prstGeom>
        </p:spPr>
      </p:pic>
      <p:pic>
        <p:nvPicPr>
          <p:cNvPr id="1028" name="Picture 4" descr="Board of Directors | ACEA - European Automobile Manufacturers' Associ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63" y="2868276"/>
            <a:ext cx="3170644" cy="178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463" y="2868276"/>
            <a:ext cx="3170644" cy="187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sit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92"/>
          <a:stretch/>
        </p:blipFill>
        <p:spPr>
          <a:xfrm rot="10800000">
            <a:off x="0" y="0"/>
            <a:ext cx="9144000" cy="2154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8841" y="684343"/>
            <a:ext cx="4145174" cy="646331"/>
          </a:xfrm>
          <a:prstGeom prst="rect">
            <a:avLst/>
          </a:prstGeom>
          <a:solidFill>
            <a:srgbClr val="341980">
              <a:alpha val="95000"/>
            </a:srgbClr>
          </a:solidFill>
        </p:spPr>
        <p:txBody>
          <a:bodyPr wrap="none">
            <a:spAutoFit/>
          </a:bodyPr>
          <a:lstStyle/>
          <a:p>
            <a:pPr algn="r"/>
            <a:r>
              <a:rPr lang="en-BE" sz="3600" i="1" dirty="0" smtClean="0">
                <a:solidFill>
                  <a:srgbClr val="FFFFFF"/>
                </a:solidFill>
              </a:rPr>
              <a:t>What is right for me?</a:t>
            </a:r>
            <a:endParaRPr lang="en-US" sz="3600" i="1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>
            <a:stCxn id="4" idx="3"/>
          </p:cNvCxnSpPr>
          <p:nvPr/>
        </p:nvCxnSpPr>
        <p:spPr>
          <a:xfrm flipV="1">
            <a:off x="0" y="1063037"/>
            <a:ext cx="4035778" cy="141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064963" y="4642250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74" y="3626362"/>
            <a:ext cx="1629467" cy="923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5" y="2607485"/>
            <a:ext cx="1950976" cy="429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28" y="2479122"/>
            <a:ext cx="1727217" cy="761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72" y="2586557"/>
            <a:ext cx="1396209" cy="64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563" y="3626362"/>
            <a:ext cx="2108607" cy="9307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92" y="3524066"/>
            <a:ext cx="1088636" cy="11181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52" y="2607485"/>
            <a:ext cx="1359982" cy="562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4" y="3543041"/>
            <a:ext cx="2162434" cy="10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7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0"/>
            <a:ext cx="9144000" cy="52119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569204" y="1555640"/>
            <a:ext cx="5264227" cy="17543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BE" sz="3600" i="1" dirty="0" smtClean="0">
                <a:solidFill>
                  <a:srgbClr val="FFFFFF"/>
                </a:solidFill>
              </a:rPr>
              <a:t>What could your journey to becoming a space entrepreneur look like?</a:t>
            </a:r>
            <a:endParaRPr lang="en-US" sz="3600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" y="1486003"/>
            <a:ext cx="46848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2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r="28927" b="25434"/>
          <a:stretch/>
        </p:blipFill>
        <p:spPr>
          <a:xfrm rot="5400000">
            <a:off x="4572470" y="571970"/>
            <a:ext cx="5143503" cy="3999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258" y="500761"/>
            <a:ext cx="1928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158" y="1215322"/>
            <a:ext cx="43081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50 hours of mentoring is available for each successful applicant, over a 6-month </a:t>
            </a:r>
            <a:r>
              <a:rPr lang="en-US" dirty="0" smtClean="0"/>
              <a:t>period</a:t>
            </a:r>
            <a:endParaRPr lang="en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 smtClean="0"/>
              <a:t>100 mentors available for over 500 applicants across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 smtClean="0"/>
              <a:t>Offers free trainings and webinars for early-stage </a:t>
            </a:r>
            <a:r>
              <a:rPr lang="en-BE" dirty="0" smtClean="0"/>
              <a:t>entrepreneurs</a:t>
            </a:r>
            <a:endParaRPr lang="en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 smtClean="0"/>
              <a:t>In the process of creating a European-wide public space database</a:t>
            </a:r>
            <a:endParaRPr lang="en-BE" dirty="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95450" y="1367345"/>
            <a:ext cx="0" cy="2144889"/>
          </a:xfrm>
          <a:prstGeom prst="line">
            <a:avLst/>
          </a:prstGeom>
          <a:ln w="6350" cmpd="sng">
            <a:solidFill>
              <a:srgbClr val="3419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20" y="129029"/>
            <a:ext cx="1950976" cy="4294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8149" y="500760"/>
            <a:ext cx="3403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2400" b="1" dirty="0" smtClean="0"/>
              <a:t>Coaching &amp; Mentoring</a:t>
            </a:r>
            <a:r>
              <a:rPr lang="en-US" sz="2400" i="1" dirty="0" smtClean="0">
                <a:solidFill>
                  <a:srgbClr val="FFFFFF"/>
                </a:solidFill>
              </a:rPr>
              <a:t>e</a:t>
            </a:r>
            <a:endParaRPr lang="en-US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r="28927" b="25434"/>
          <a:stretch/>
        </p:blipFill>
        <p:spPr>
          <a:xfrm rot="5400000">
            <a:off x="4572470" y="571970"/>
            <a:ext cx="5143503" cy="3999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258" y="500761"/>
            <a:ext cx="1928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20" y="129029"/>
            <a:ext cx="1950976" cy="4294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64" y="930199"/>
            <a:ext cx="3565367" cy="37739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8149" y="500760"/>
            <a:ext cx="3403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2400" b="1" dirty="0" smtClean="0"/>
              <a:t>Coaching &amp; Mentoring</a:t>
            </a:r>
            <a:r>
              <a:rPr lang="en-US" sz="2400" i="1" dirty="0" smtClean="0">
                <a:solidFill>
                  <a:srgbClr val="FFFFFF"/>
                </a:solidFill>
              </a:rPr>
              <a:t>e</a:t>
            </a:r>
            <a:endParaRPr lang="en-US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3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lose_to_Ma_adim_Vallis_ortho-im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30929" r="11848"/>
          <a:stretch/>
        </p:blipFill>
        <p:spPr>
          <a:xfrm rot="16200000">
            <a:off x="-992000" y="991997"/>
            <a:ext cx="5143504" cy="3159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7447" y="245049"/>
            <a:ext cx="4441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2400" b="1" dirty="0" smtClean="0"/>
              <a:t>Explore ideas at hackathons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7064963" y="4642250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875209" y="0"/>
            <a:ext cx="0" cy="3744148"/>
          </a:xfrm>
          <a:prstGeom prst="line">
            <a:avLst/>
          </a:prstGeom>
          <a:ln w="6350" cmpd="sng">
            <a:solidFill>
              <a:srgbClr val="3419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50" y="937546"/>
            <a:ext cx="5365214" cy="20451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591" y="173372"/>
            <a:ext cx="1359982" cy="5621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19688" y="3001908"/>
            <a:ext cx="43168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Join as a team of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Tackle interesting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Get to know the space ecosystem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Receive mentoring from experts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/>
              <a:t>W</a:t>
            </a:r>
            <a:r>
              <a:rPr lang="en-BE" sz="1600" dirty="0" smtClean="0"/>
              <a:t>in cash prizes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1600" dirty="0" smtClean="0"/>
              <a:t>Get introduced to follow-on </a:t>
            </a:r>
            <a:r>
              <a:rPr lang="en-BE" sz="1600" dirty="0" smtClean="0"/>
              <a:t>programmes.</a:t>
            </a:r>
            <a:endParaRPr lang="en-B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1600" dirty="0" smtClean="0"/>
          </a:p>
          <a:p>
            <a:endParaRPr lang="en-BE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096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r="28927" b="25434"/>
          <a:stretch/>
        </p:blipFill>
        <p:spPr>
          <a:xfrm rot="16200000">
            <a:off x="5985837" y="571970"/>
            <a:ext cx="5143503" cy="3999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881" y="269928"/>
            <a:ext cx="4581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2400" b="1" dirty="0" smtClean="0"/>
              <a:t>Get incubated at ESA BIC Belgium</a:t>
            </a:r>
            <a:r>
              <a:rPr lang="en-US" sz="2400" i="1" dirty="0" smtClean="0">
                <a:solidFill>
                  <a:srgbClr val="FFFFFF"/>
                </a:solidFill>
              </a:rPr>
              <a:t>e</a:t>
            </a:r>
            <a:endParaRPr lang="en-US" sz="2400" i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0995" y="881015"/>
            <a:ext cx="44657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Your idea must be based on space-related technology, expertise and/or application and target the non-space </a:t>
            </a:r>
            <a:r>
              <a:rPr lang="en-US" sz="1600" dirty="0" smtClean="0"/>
              <a:t>market</a:t>
            </a:r>
            <a:endParaRPr lang="en-BE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Your company must not be older than five years or you are going to start a new </a:t>
            </a:r>
            <a:r>
              <a:rPr lang="en-US" sz="1600" dirty="0" smtClean="0"/>
              <a:t>company</a:t>
            </a:r>
            <a:endParaRPr lang="en-BE" sz="1600" dirty="0" smtClean="0"/>
          </a:p>
          <a:p>
            <a:pPr marL="285750" indent="-285750">
              <a:buFont typeface="Arial"/>
              <a:buChar char="•"/>
            </a:pPr>
            <a:endParaRPr lang="en-BE" sz="1600" dirty="0"/>
          </a:p>
          <a:p>
            <a:pPr marL="285750" indent="-285750">
              <a:buFont typeface="Arial"/>
              <a:buChar char="•"/>
            </a:pPr>
            <a:r>
              <a:rPr lang="en-BE" sz="1600" dirty="0" smtClean="0"/>
              <a:t>Receive €50.000 and up to 80 hours of technical and business support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91" y="143553"/>
            <a:ext cx="1629467" cy="92373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5927" y="3199412"/>
            <a:ext cx="4750315" cy="1288382"/>
            <a:chOff x="605927" y="3199412"/>
            <a:chExt cx="4750315" cy="1288382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27" y="3287520"/>
              <a:ext cx="1607059" cy="51633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871" y="3239456"/>
              <a:ext cx="1666267" cy="568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121" y="3199412"/>
              <a:ext cx="1241121" cy="67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491" y="3881885"/>
              <a:ext cx="1822750" cy="605909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276" y="3921929"/>
              <a:ext cx="1863725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24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r="28927" b="25434"/>
          <a:stretch/>
        </p:blipFill>
        <p:spPr>
          <a:xfrm rot="16200000">
            <a:off x="5985837" y="571970"/>
            <a:ext cx="5143503" cy="3999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881" y="269928"/>
            <a:ext cx="4581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2400" b="1" dirty="0" smtClean="0"/>
              <a:t>Get incubated at ESA BIC Belgium</a:t>
            </a:r>
            <a:r>
              <a:rPr lang="en-US" sz="2400" i="1" dirty="0" smtClean="0">
                <a:solidFill>
                  <a:srgbClr val="FFFFFF"/>
                </a:solidFill>
              </a:rPr>
              <a:t>e</a:t>
            </a:r>
            <a:endParaRPr lang="en-US" sz="2400" i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91" y="143553"/>
            <a:ext cx="1629467" cy="9237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83" y="1355008"/>
            <a:ext cx="5061005" cy="263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7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witc to Space">
      <a:dk1>
        <a:srgbClr val="341980"/>
      </a:dk1>
      <a:lt1>
        <a:srgbClr val="FFFFFF"/>
      </a:lt1>
      <a:dk2>
        <a:srgbClr val="C3B22D"/>
      </a:dk2>
      <a:lt2>
        <a:srgbClr val="FFFFFF"/>
      </a:lt2>
      <a:accent1>
        <a:srgbClr val="34198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535</Words>
  <Application>Microsoft Office PowerPoint</Application>
  <PresentationFormat>On-screen Show (16:9)</PresentationFormat>
  <Paragraphs>102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</dc:creator>
  <cp:lastModifiedBy>Nicolas Helssen</cp:lastModifiedBy>
  <cp:revision>53</cp:revision>
  <dcterms:created xsi:type="dcterms:W3CDTF">2020-04-14T14:12:26Z</dcterms:created>
  <dcterms:modified xsi:type="dcterms:W3CDTF">2020-10-12T11:36:16Z</dcterms:modified>
</cp:coreProperties>
</file>