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2"/>
  </p:notesMasterIdLst>
  <p:sldIdLst>
    <p:sldId id="256" r:id="rId2"/>
    <p:sldId id="271" r:id="rId3"/>
    <p:sldId id="272" r:id="rId4"/>
    <p:sldId id="273" r:id="rId5"/>
    <p:sldId id="277" r:id="rId6"/>
    <p:sldId id="279" r:id="rId7"/>
    <p:sldId id="275" r:id="rId8"/>
    <p:sldId id="280" r:id="rId9"/>
    <p:sldId id="284" r:id="rId10"/>
    <p:sldId id="278" r:id="rId11"/>
    <p:sldId id="281" r:id="rId12"/>
    <p:sldId id="282" r:id="rId13"/>
    <p:sldId id="283" r:id="rId14"/>
    <p:sldId id="285" r:id="rId15"/>
    <p:sldId id="263" r:id="rId16"/>
    <p:sldId id="287" r:id="rId17"/>
    <p:sldId id="286" r:id="rId18"/>
    <p:sldId id="264" r:id="rId19"/>
    <p:sldId id="274" r:id="rId20"/>
    <p:sldId id="260" r:id="rId21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3B22D"/>
    <a:srgbClr val="34198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11"/>
  </p:normalViewPr>
  <p:slideViewPr>
    <p:cSldViewPr snapToGrid="0" snapToObjects="1">
      <p:cViewPr varScale="1">
        <p:scale>
          <a:sx n="81" d="100"/>
          <a:sy n="81" d="100"/>
        </p:scale>
        <p:origin x="788" y="5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1E520D-1B7B-2A41-9772-F1BA002CE6BD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0BBEAF8-BAF1-6B48-B2B1-B10A0A370AD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395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914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46213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0BBEAF8-BAF1-6B48-B2B1-B10A0A370AD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84465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23317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6293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4649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5437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84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86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694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1411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896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3179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6840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BBEAF8-BAF1-6B48-B2B1-B10A0A370AD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5094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lv-LV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809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9638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2013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27376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9434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41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22847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61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560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632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lv-LV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051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Click to edit Master text styles</a:t>
            </a:r>
          </a:p>
          <a:p>
            <a:pPr lvl="1"/>
            <a:r>
              <a:rPr lang="lv-LV"/>
              <a:t>Second level</a:t>
            </a:r>
          </a:p>
          <a:p>
            <a:pPr lvl="2"/>
            <a:r>
              <a:rPr lang="lv-LV"/>
              <a:t>Third level</a:t>
            </a:r>
          </a:p>
          <a:p>
            <a:pPr lvl="3"/>
            <a:r>
              <a:rPr lang="lv-LV"/>
              <a:t>Fourth level</a:t>
            </a:r>
          </a:p>
          <a:p>
            <a:pPr lvl="4"/>
            <a:r>
              <a:rPr lang="lv-LV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D04C88-B0C0-DA45-B1D2-CF7E4C85A243}" type="datetimeFigureOut">
              <a:rPr lang="en-US" smtClean="0"/>
              <a:t>10/5/2020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9DB28-E257-FF41-A925-FBF192F0F97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5932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hyperlink" Target="https://www4.eumetsat.int/work-us/careers-eumetsat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jp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hyperlink" Target="http://www.facebook.com/eumetsat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gif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25723" y="1"/>
            <a:ext cx="9769723" cy="5143500"/>
          </a:xfrm>
          <a:prstGeom prst="rect">
            <a:avLst/>
          </a:prstGeom>
        </p:spPr>
      </p:pic>
      <p:pic>
        <p:nvPicPr>
          <p:cNvPr id="8" name="Picture 7" descr="Hebes_Chasma_topography_node_full_image_2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905"/>
          <a:stretch/>
        </p:blipFill>
        <p:spPr>
          <a:xfrm>
            <a:off x="4328860" y="1"/>
            <a:ext cx="5424740" cy="51435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3027" y="1439332"/>
            <a:ext cx="5601511" cy="205287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smtClean="0">
                <a:solidFill>
                  <a:srgbClr val="FFFFFF"/>
                </a:solidFill>
              </a:rPr>
              <a:t>Bird’s eye view on sustainable development</a:t>
            </a:r>
            <a:endParaRPr lang="en-US" sz="4000" b="1" dirty="0">
              <a:solidFill>
                <a:srgbClr val="FFFFFF"/>
              </a:solidFill>
            </a:endParaRPr>
          </a:p>
          <a:p>
            <a:pPr>
              <a:lnSpc>
                <a:spcPct val="130000"/>
              </a:lnSpc>
            </a:pPr>
            <a:r>
              <a:rPr lang="en-US" dirty="0">
                <a:solidFill>
                  <a:srgbClr val="FFFFFF"/>
                </a:solidFill>
              </a:rPr>
              <a:t>#</a:t>
            </a:r>
            <a:r>
              <a:rPr lang="en-US" dirty="0" err="1">
                <a:solidFill>
                  <a:srgbClr val="FFFFFF"/>
                </a:solidFill>
              </a:rPr>
              <a:t>switchtospace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73027" y="4125532"/>
            <a:ext cx="5385363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900" dirty="0" smtClean="0">
                <a:solidFill>
                  <a:schemeClr val="bg1"/>
                </a:solidFill>
              </a:rPr>
              <a:t>Paul COUNET</a:t>
            </a:r>
          </a:p>
          <a:p>
            <a:r>
              <a:rPr lang="en-US" sz="1900" dirty="0" smtClean="0">
                <a:solidFill>
                  <a:schemeClr val="bg1"/>
                </a:solidFill>
              </a:rPr>
              <a:t>Head of Strategy, Communication and </a:t>
            </a:r>
          </a:p>
          <a:p>
            <a:r>
              <a:rPr lang="en-US" sz="1900" dirty="0" smtClean="0">
                <a:solidFill>
                  <a:schemeClr val="bg1"/>
                </a:solidFill>
              </a:rPr>
              <a:t>International Relations, EUMETSAT</a:t>
            </a:r>
            <a:endParaRPr lang="en-US" sz="1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3508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631" y="37554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Contribution to Climate Monitoring 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059429"/>
            <a:ext cx="9144000" cy="316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785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631" y="37554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Contribution to Climate Monitoring 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680" y="255021"/>
            <a:ext cx="8629620" cy="4429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332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-68481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631" y="37554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Contribution to Climate Monitoring 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74406"/>
            <a:ext cx="8839200" cy="465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9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-68481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631" y="37554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Contribution to Climate Monitoring 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" y="314325"/>
            <a:ext cx="8801100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307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419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b="9417"/>
          <a:stretch/>
        </p:blipFill>
        <p:spPr>
          <a:xfrm rot="5400000">
            <a:off x="-1086292" y="1086291"/>
            <a:ext cx="5161956" cy="29893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SWITCH TO SPACE 2 • 2020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481413" y="282199"/>
            <a:ext cx="0" cy="2144889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0" y="557350"/>
            <a:ext cx="284951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Why joining the space community now ?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Challenges and Opportunities </a:t>
            </a:r>
            <a:r>
              <a:rPr kumimoji="0" lang="en-US" sz="2800" b="0" i="1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of New Space</a:t>
            </a:r>
            <a:endParaRPr kumimoji="0" lang="en-US" sz="2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064344" y="3320936"/>
            <a:ext cx="607965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>
                <a:solidFill>
                  <a:srgbClr val="FFFFFF"/>
                </a:solidFill>
                <a:latin typeface="Calibri"/>
              </a:rPr>
              <a:t>New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models for developing and operatin</a:t>
            </a:r>
            <a:r>
              <a:rPr lang="en-US" noProof="0" dirty="0">
                <a:solidFill>
                  <a:srgbClr val="FFFFFF"/>
                </a:solidFill>
                <a:latin typeface="Calibri"/>
              </a:rPr>
              <a:t>g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satellite systems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1200" cap="none" spc="0" normalizeH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>
                <a:solidFill>
                  <a:srgbClr val="FFFFFF"/>
                </a:solidFill>
                <a:latin typeface="Calibri"/>
              </a:rPr>
              <a:t>Integration</a:t>
            </a:r>
            <a:r>
              <a:rPr lang="en-US" dirty="0" smtClean="0">
                <a:solidFill>
                  <a:srgbClr val="FFFFFF"/>
                </a:solidFill>
                <a:latin typeface="Calibri"/>
              </a:rPr>
              <a:t> of Big Data for handling vast amount of information</a:t>
            </a: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>
              <a:solidFill>
                <a:srgbClr val="FFFFFF"/>
              </a:solidFill>
              <a:latin typeface="Calibri"/>
            </a:endParaRPr>
          </a:p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New</a:t>
            </a:r>
            <a:r>
              <a:rPr kumimoji="0" lang="en-US" b="0" i="0" u="none" strike="noStrike" kern="1200" cap="none" spc="0" normalizeH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</a:rPr>
              <a:t>Business models 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9375" y="344490"/>
            <a:ext cx="6154626" cy="27141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89374" y="-24842"/>
            <a:ext cx="2684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Source : Euroconsult, 2020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2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188148" y="654082"/>
            <a:ext cx="895585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 smtClean="0">
                <a:solidFill>
                  <a:srgbClr val="FFFFFF"/>
                </a:solidFill>
              </a:rPr>
              <a:t>@EUMETSAT, we will face the challenges of the 21</a:t>
            </a:r>
            <a:r>
              <a:rPr lang="en-US" sz="2800" i="1" baseline="30000" dirty="0" smtClean="0">
                <a:solidFill>
                  <a:srgbClr val="FFFFFF"/>
                </a:solidFill>
              </a:rPr>
              <a:t>st</a:t>
            </a:r>
            <a:r>
              <a:rPr lang="en-US" sz="2800" i="1" dirty="0" smtClean="0">
                <a:solidFill>
                  <a:srgbClr val="FFFFFF"/>
                </a:solidFill>
              </a:rPr>
              <a:t> century</a:t>
            </a:r>
            <a:endParaRPr lang="en-US" sz="2800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762000" y="1867279"/>
            <a:ext cx="296108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r>
              <a:rPr lang="en-US" dirty="0">
                <a:solidFill>
                  <a:srgbClr val="FFFFFF"/>
                </a:solidFill>
              </a:rPr>
              <a:t>Your text, your text, your text</a:t>
            </a:r>
          </a:p>
          <a:p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149" y="1640136"/>
            <a:ext cx="5562600" cy="3008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9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opography_at_the_mouth_of_Kasei_Valles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3" r="28927" b="25434"/>
          <a:stretch/>
        </p:blipFill>
        <p:spPr>
          <a:xfrm rot="16200000">
            <a:off x="4572470" y="551627"/>
            <a:ext cx="5143503" cy="399955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83258" y="500761"/>
            <a:ext cx="402684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 smtClean="0"/>
              <a:t>In EUMETSAT, we need :</a:t>
            </a:r>
          </a:p>
          <a:p>
            <a:endParaRPr lang="en-US" sz="1600" dirty="0"/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Scientists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Space engineers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IT and Big Data specialists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AI specialists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endParaRPr lang="en-US" sz="1600" dirty="0"/>
          </a:p>
          <a:p>
            <a:r>
              <a:rPr lang="en-US" sz="1600" b="1" dirty="0" smtClean="0"/>
              <a:t>But also</a:t>
            </a:r>
          </a:p>
          <a:p>
            <a:endParaRPr lang="en-US" sz="1600" dirty="0"/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Lawyers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Contract Officers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Finance specialists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HR managers</a:t>
            </a:r>
          </a:p>
          <a:p>
            <a:pPr marL="342900" indent="-342900">
              <a:buFont typeface="Calibri" panose="020F0502020204030204" pitchFamily="34" charset="0"/>
              <a:buChar char="-"/>
            </a:pPr>
            <a:r>
              <a:rPr lang="en-US" sz="1600" dirty="0" smtClean="0"/>
              <a:t> …</a:t>
            </a:r>
          </a:p>
          <a:p>
            <a:endParaRPr lang="en-US" sz="1600" dirty="0"/>
          </a:p>
          <a:p>
            <a:r>
              <a:rPr lang="en-US" sz="1600" dirty="0" smtClean="0"/>
              <a:t> </a:t>
            </a:r>
            <a:r>
              <a:rPr lang="en-US" sz="1600" i="1" dirty="0" smtClean="0">
                <a:solidFill>
                  <a:srgbClr val="FFFFFF"/>
                </a:solidFill>
              </a:rPr>
              <a:t>e</a:t>
            </a:r>
            <a:endParaRPr lang="en-US" sz="1600" i="1" dirty="0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8080" y="1099642"/>
            <a:ext cx="5025920" cy="29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86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3" y="604243"/>
            <a:ext cx="91439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800" i="1" dirty="0">
                <a:solidFill>
                  <a:srgbClr val="FF0000"/>
                </a:solidFill>
                <a:hlinkClick r:id="rId4"/>
              </a:rPr>
              <a:t>https://www4.eumetsat.int/work-us/careers-eumetsat</a:t>
            </a:r>
            <a:endParaRPr lang="en-US" sz="2800" i="1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" y="1358711"/>
            <a:ext cx="9143997" cy="3270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1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Neukum_Crater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8" t="11618" b="51151"/>
          <a:stretch/>
        </p:blipFill>
        <p:spPr>
          <a:xfrm>
            <a:off x="0" y="-78749"/>
            <a:ext cx="9144000" cy="268460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6707481" y="452764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pic>
        <p:nvPicPr>
          <p:cNvPr id="8" name="Content Placeholder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4" y="129288"/>
            <a:ext cx="2719606" cy="4834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794" y="2835726"/>
            <a:ext cx="5983506" cy="21284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0794" y="129288"/>
            <a:ext cx="3209925" cy="2386561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6418908" y="355610"/>
            <a:ext cx="265618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FF"/>
                </a:solidFill>
              </a:rPr>
              <a:t>A recent example of an intern work at EUMETSAT</a:t>
            </a:r>
            <a:endParaRPr lang="en-US" sz="2800" i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6594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849" b="9417"/>
          <a:stretch/>
        </p:blipFill>
        <p:spPr>
          <a:xfrm rot="5400000">
            <a:off x="-1086292" y="1086291"/>
            <a:ext cx="5161956" cy="298937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rgbClr val="FFFFFF"/>
                </a:solidFill>
              </a:rPr>
              <a:t>SWITCH TO SPACE 2 • 2020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8481413" y="282199"/>
            <a:ext cx="0" cy="2144889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9404" y="476147"/>
            <a:ext cx="3010761" cy="224676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i="1" dirty="0" smtClean="0">
                <a:solidFill>
                  <a:srgbClr val="FFFFFF"/>
                </a:solidFill>
              </a:rPr>
              <a:t>A 1 minute bio ?</a:t>
            </a:r>
          </a:p>
          <a:p>
            <a:pPr algn="ctr"/>
            <a:endParaRPr lang="en-US" sz="2800" i="1" dirty="0">
              <a:solidFill>
                <a:srgbClr val="FFFFFF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FFFFFF"/>
                </a:solidFill>
              </a:rPr>
              <a:t>Be curious</a:t>
            </a:r>
          </a:p>
          <a:p>
            <a:pPr algn="ctr"/>
            <a:endParaRPr lang="en-US" sz="2800" i="1" dirty="0">
              <a:solidFill>
                <a:srgbClr val="FFFFFF"/>
              </a:solidFill>
            </a:endParaRPr>
          </a:p>
          <a:p>
            <a:pPr algn="ctr"/>
            <a:r>
              <a:rPr lang="en-US" sz="2800" i="1" dirty="0" smtClean="0">
                <a:solidFill>
                  <a:srgbClr val="FFFFFF"/>
                </a:solidFill>
              </a:rPr>
              <a:t>Grab opportunities </a:t>
            </a:r>
            <a:endParaRPr lang="en-US" sz="2800" i="1" dirty="0">
              <a:solidFill>
                <a:srgbClr val="FFFFFF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0071" y="1021764"/>
            <a:ext cx="4989314" cy="28106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20071" y="4087378"/>
            <a:ext cx="537717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Watch us on November 10, </a:t>
            </a:r>
          </a:p>
          <a:p>
            <a:endParaRPr lang="en-GB" dirty="0" smtClean="0"/>
          </a:p>
          <a:p>
            <a:r>
              <a:rPr lang="en-GB" dirty="0"/>
              <a:t>	</a:t>
            </a:r>
            <a:r>
              <a:rPr lang="en-GB" dirty="0" smtClean="0"/>
              <a:t>		Launch of Copernicus Sentinel-6 satellite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32107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222" y="913659"/>
            <a:ext cx="3567565" cy="3316178"/>
          </a:xfrm>
          <a:prstGeom prst="rect">
            <a:avLst/>
          </a:prstGeom>
        </p:spPr>
      </p:pic>
      <p:pic>
        <p:nvPicPr>
          <p:cNvPr id="1028" name="Picture 4" descr="ROM SAF - Disclaim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7233" y="1805569"/>
            <a:ext cx="4001530" cy="1306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07355" y="3829727"/>
            <a:ext cx="38678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/>
              <a:t>A very trendy mission statement ...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68009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Close_to_Ma_adim_Vallis_ortho-imag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1" t="30929" r="11848"/>
          <a:stretch/>
        </p:blipFill>
        <p:spPr>
          <a:xfrm rot="16200000">
            <a:off x="-992000" y="991997"/>
            <a:ext cx="5143504" cy="315950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7064963" y="4642250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195716" y="1395011"/>
            <a:ext cx="4427583" cy="42934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400" dirty="0" smtClean="0"/>
              <a:t>@</a:t>
            </a:r>
            <a:r>
              <a:rPr lang="en-US" sz="2400" dirty="0" err="1" smtClean="0"/>
              <a:t>paulcounet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>
                <a:hlinkClick r:id="rId4"/>
              </a:rPr>
              <a:t>www.facebook.com/eumetsat/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You Tube EUMETSAT</a:t>
            </a:r>
          </a:p>
          <a:p>
            <a:pPr>
              <a:spcBef>
                <a:spcPts val="600"/>
              </a:spcBef>
            </a:pPr>
            <a:r>
              <a:rPr lang="en-US" sz="2400" dirty="0"/>
              <a:t>flickr.com/photos/</a:t>
            </a:r>
            <a:r>
              <a:rPr lang="en-US" sz="2400" dirty="0" err="1"/>
              <a:t>eumetsat</a:t>
            </a:r>
            <a:r>
              <a:rPr lang="en-US" sz="2400" dirty="0"/>
              <a:t>/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400" dirty="0" smtClean="0"/>
              <a:t>@</a:t>
            </a:r>
            <a:r>
              <a:rPr lang="en-US" sz="2400" dirty="0" err="1" smtClean="0"/>
              <a:t>eumetsatmedia</a:t>
            </a:r>
            <a:endParaRPr lang="en-US" sz="2400" dirty="0"/>
          </a:p>
          <a:p>
            <a:pPr>
              <a:spcBef>
                <a:spcPts val="600"/>
              </a:spcBef>
            </a:pPr>
            <a:r>
              <a:rPr lang="en-US" sz="2400" dirty="0" smtClean="0"/>
              <a:t>linkedin.com/company/</a:t>
            </a:r>
            <a:r>
              <a:rPr lang="en-US" sz="2400" dirty="0" err="1" smtClean="0"/>
              <a:t>eumetsat</a:t>
            </a:r>
            <a:endParaRPr lang="en-US" sz="2400" dirty="0" smtClean="0"/>
          </a:p>
          <a:p>
            <a:pPr>
              <a:spcBef>
                <a:spcPts val="600"/>
              </a:spcBef>
            </a:pPr>
            <a:r>
              <a:rPr lang="en-US" sz="2200" dirty="0" smtClean="0"/>
              <a:t>+49 171 973 54 43</a:t>
            </a:r>
            <a:endParaRPr lang="en-US" sz="2200" dirty="0"/>
          </a:p>
          <a:p>
            <a:pPr>
              <a:spcBef>
                <a:spcPts val="600"/>
              </a:spcBef>
            </a:pPr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  <p:cxnSp>
        <p:nvCxnSpPr>
          <p:cNvPr id="23" name="Straight Connector 22"/>
          <p:cNvCxnSpPr/>
          <p:nvPr/>
        </p:nvCxnSpPr>
        <p:spPr>
          <a:xfrm>
            <a:off x="8875209" y="0"/>
            <a:ext cx="0" cy="3744148"/>
          </a:xfrm>
          <a:prstGeom prst="line">
            <a:avLst/>
          </a:prstGeom>
          <a:ln w="6350" cmpd="sng">
            <a:solidFill>
              <a:srgbClr val="34198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9416" y="1238969"/>
            <a:ext cx="876300" cy="313372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319416" y="338667"/>
            <a:ext cx="582458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i="1" dirty="0" smtClean="0"/>
              <a:t>Follow us, discover us, know us better…</a:t>
            </a:r>
            <a:endParaRPr lang="en-US" sz="2400" i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19415" y="4051645"/>
            <a:ext cx="527362" cy="546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961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pic>
        <p:nvPicPr>
          <p:cNvPr id="6" name="Picture 5" descr="Copy of WP 5 Communication &amp; disseminati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>
          <a:xfrm>
            <a:off x="5732755" y="-4"/>
            <a:ext cx="1012792" cy="514350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34198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SWITCH TO SPACE 2 •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4900" y="366813"/>
            <a:ext cx="4701676" cy="477202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673630" y="167337"/>
            <a:ext cx="2346545" cy="1815882"/>
          </a:xfrm>
          <a:prstGeom prst="rect">
            <a:avLst/>
          </a:prstGeom>
          <a:noFill/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Among 30 global risks, </a:t>
            </a:r>
            <a:br>
              <a:rPr kumimoji="0" lang="en-GB" sz="1400" b="0" i="0" u="none" strike="noStrike" kern="1200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en-GB" sz="1400" b="0" i="0" u="none" strike="noStrike" kern="1200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climate change and extreme weather events are ranked as the top 1 and 2 in terms of likelihood and 1 and 3 in terms of impact on economies.</a:t>
            </a:r>
            <a:br>
              <a:rPr kumimoji="0" lang="en-GB" sz="1400" b="0" i="0" u="none" strike="noStrike" kern="1200" cap="none" spc="0" normalizeH="0" baseline="0" dirty="0" smtClean="0">
                <a:ln>
                  <a:noFill/>
                </a:ln>
                <a:solidFill>
                  <a:srgbClr val="00256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en-GB" sz="1400" b="0" i="0" u="none" strike="noStrike" kern="1200" cap="none" spc="0" normalizeH="0" baseline="0" dirty="0" smtClean="0">
              <a:ln>
                <a:noFill/>
              </a:ln>
              <a:solidFill>
                <a:srgbClr val="002569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3186" y="2150560"/>
            <a:ext cx="2346989" cy="2346989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872472" y="4884919"/>
            <a:ext cx="38789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/>
              <a:t>Source : Global Economic Forum, Global Risks Report, 2020</a:t>
            </a:r>
            <a:endParaRPr lang="en-GB" sz="1200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10249"/>
            <a:ext cx="1418132" cy="202624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>
            <a:off x="5127371" y="1177226"/>
            <a:ext cx="584304" cy="5671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Oval 19"/>
          <p:cNvSpPr/>
          <p:nvPr/>
        </p:nvSpPr>
        <p:spPr>
          <a:xfrm>
            <a:off x="4657783" y="710249"/>
            <a:ext cx="584304" cy="567138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762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py of WP 5 Communication &amp; dissemin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>
          <a:xfrm>
            <a:off x="6288731" y="0"/>
            <a:ext cx="1012792" cy="5143502"/>
          </a:xfrm>
          <a:prstGeom prst="rect">
            <a:avLst/>
          </a:prstGeom>
        </p:spPr>
      </p:pic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35451" y="141361"/>
            <a:ext cx="538536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Over the period 2007-2017, the losses from convective storms in Western Europe amounted to around €35 billion (</a:t>
            </a:r>
            <a:r>
              <a:rPr lang="en-US" sz="2000" dirty="0" smtClean="0"/>
              <a:t>Munich Re</a:t>
            </a:r>
            <a:r>
              <a:rPr lang="en-US" sz="2000" dirty="0"/>
              <a:t>, 2019)</a:t>
            </a:r>
          </a:p>
        </p:txBody>
      </p:sp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5067482" y="1145955"/>
            <a:ext cx="7180419" cy="539115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IE" dirty="0" smtClean="0"/>
          </a:p>
          <a:p>
            <a:pPr marL="0" indent="0">
              <a:buNone/>
            </a:pPr>
            <a:endParaRPr lang="en-IE" dirty="0" smtClean="0"/>
          </a:p>
          <a:p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935452" y="1266955"/>
            <a:ext cx="5385363" cy="3617963"/>
            <a:chOff x="1063256" y="1818167"/>
            <a:chExt cx="7687339" cy="4678063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0540" y="1919752"/>
              <a:ext cx="7472770" cy="4576478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 bwMode="auto">
            <a:xfrm>
              <a:off x="1063256" y="1818167"/>
              <a:ext cx="7687339" cy="4678063"/>
            </a:xfrm>
            <a:prstGeom prst="rect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36000" tIns="36000" rIns="36000" bIns="3600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900" b="1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ahoma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4523014" y="2291756"/>
            <a:ext cx="4411366" cy="2076137"/>
            <a:chOff x="4523014" y="2291756"/>
            <a:chExt cx="4411366" cy="2076137"/>
          </a:xfrm>
        </p:grpSpPr>
        <p:sp>
          <p:nvSpPr>
            <p:cNvPr id="2" name="Oval 1"/>
            <p:cNvSpPr/>
            <p:nvPr/>
          </p:nvSpPr>
          <p:spPr>
            <a:xfrm>
              <a:off x="4523014" y="2392136"/>
              <a:ext cx="1983922" cy="1975757"/>
            </a:xfrm>
            <a:prstGeom prst="ellipse">
              <a:avLst/>
            </a:prstGeom>
            <a:gradFill>
              <a:gsLst>
                <a:gs pos="0">
                  <a:schemeClr val="accent1">
                    <a:tint val="100000"/>
                    <a:shade val="100000"/>
                    <a:satMod val="130000"/>
                    <a:alpha val="6000"/>
                  </a:schemeClr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</a:gsLst>
            </a:gra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301523" y="2291756"/>
              <a:ext cx="163285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 smtClean="0"/>
                <a:t>Significant increase over the last 5 years</a:t>
              </a:r>
              <a:endParaRPr lang="en-GB" dirty="0"/>
            </a:p>
          </p:txBody>
        </p:sp>
        <p:sp>
          <p:nvSpPr>
            <p:cNvPr id="7" name="Right Arrow 6"/>
            <p:cNvSpPr/>
            <p:nvPr/>
          </p:nvSpPr>
          <p:spPr>
            <a:xfrm rot="9290971">
              <a:off x="6551076" y="2854711"/>
              <a:ext cx="770429" cy="379583"/>
            </a:xfrm>
            <a:prstGeom prst="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58528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9600" y="604243"/>
            <a:ext cx="838199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600" b="1" i="1" dirty="0" smtClean="0">
                <a:solidFill>
                  <a:srgbClr val="FFFFFF"/>
                </a:solidFill>
              </a:rPr>
              <a:t>EUMETSAT operates 10 satellites, incl. for Copernicus</a:t>
            </a:r>
            <a:endParaRPr lang="en-US" sz="26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516" y="1122805"/>
            <a:ext cx="7742984" cy="3563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826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762000" y="604243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The need for two types of meteorological satellites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50" y="1127462"/>
            <a:ext cx="7485149" cy="342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0570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opy of WP 5 Communication &amp; dissemination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87"/>
          <a:stretch/>
        </p:blipFill>
        <p:spPr>
          <a:xfrm>
            <a:off x="6039719" y="0"/>
            <a:ext cx="1012792" cy="5143502"/>
          </a:xfrm>
          <a:prstGeom prst="rect">
            <a:avLst/>
          </a:prstGeom>
        </p:spPr>
      </p:pic>
      <p:pic>
        <p:nvPicPr>
          <p:cNvPr id="4" name="Picture 3" descr="Sirenum_Fossae_topography_node_full_image_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2" r="11877" b="72229"/>
          <a:stretch/>
        </p:blipFill>
        <p:spPr>
          <a:xfrm rot="5400000">
            <a:off x="-2135515" y="2135511"/>
            <a:ext cx="5143501" cy="87247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745547" y="338667"/>
            <a:ext cx="2173112" cy="138499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en-US" sz="2800" i="1" dirty="0" smtClean="0"/>
              <a:t>From Observations to Alerts</a:t>
            </a:r>
            <a:endParaRPr lang="en-US" sz="2800" i="1" dirty="0"/>
          </a:p>
        </p:txBody>
      </p:sp>
      <p:sp>
        <p:nvSpPr>
          <p:cNvPr id="16" name="Rectangle 15"/>
          <p:cNvSpPr/>
          <p:nvPr/>
        </p:nvSpPr>
        <p:spPr>
          <a:xfrm>
            <a:off x="7089427" y="4607920"/>
            <a:ext cx="205457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SWITCH TO SPACE 2 • 2020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26" y="338667"/>
            <a:ext cx="3150147" cy="21000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325" y="2955403"/>
            <a:ext cx="3150147" cy="2054444"/>
          </a:xfrm>
          <a:prstGeom prst="rect">
            <a:avLst/>
          </a:prstGeom>
        </p:spPr>
      </p:pic>
      <p:grpSp>
        <p:nvGrpSpPr>
          <p:cNvPr id="14" name="14 - Ομάδα"/>
          <p:cNvGrpSpPr/>
          <p:nvPr/>
        </p:nvGrpSpPr>
        <p:grpSpPr>
          <a:xfrm>
            <a:off x="4137764" y="1911986"/>
            <a:ext cx="2692406" cy="1623837"/>
            <a:chOff x="7927596" y="997183"/>
            <a:chExt cx="4264404" cy="2541268"/>
          </a:xfrm>
        </p:grpSpPr>
        <p:pic>
          <p:nvPicPr>
            <p:cNvPr id="15" name="Picture 3" descr="C:\Users\xarka\Desktop\Low_Zorbas\model-output.gif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927596" y="997183"/>
              <a:ext cx="4264404" cy="2541268"/>
            </a:xfrm>
            <a:prstGeom prst="rect">
              <a:avLst/>
            </a:prstGeom>
            <a:noFill/>
          </p:spPr>
        </p:pic>
        <p:pic>
          <p:nvPicPr>
            <p:cNvPr id="17" name="Picture 1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1971090" y="1023457"/>
              <a:ext cx="204132" cy="268448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>
          <a:xfrm>
            <a:off x="798881" y="-30723"/>
            <a:ext cx="5531985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err="1" smtClean="0"/>
              <a:t>Medicane</a:t>
            </a:r>
            <a:r>
              <a:rPr lang="en-US" sz="2000" i="1" dirty="0" smtClean="0"/>
              <a:t> </a:t>
            </a:r>
            <a:r>
              <a:rPr lang="en-US" sz="2000" i="1" dirty="0" err="1" smtClean="0"/>
              <a:t>Ianos</a:t>
            </a:r>
            <a:r>
              <a:rPr lang="en-US" sz="2000" i="1" dirty="0" smtClean="0"/>
              <a:t>, 14-20 September 2020</a:t>
            </a:r>
            <a:endParaRPr lang="en-US" sz="2000" i="1" dirty="0"/>
          </a:p>
        </p:txBody>
      </p:sp>
      <p:sp>
        <p:nvSpPr>
          <p:cNvPr id="19" name="TextBox 18"/>
          <p:cNvSpPr txBox="1"/>
          <p:nvPr/>
        </p:nvSpPr>
        <p:spPr>
          <a:xfrm>
            <a:off x="4204944" y="1062269"/>
            <a:ext cx="2765993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Real Time Observations</a:t>
            </a:r>
            <a:endParaRPr lang="en-US" sz="20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4140046" y="3730441"/>
            <a:ext cx="23425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Forecasts T-48H</a:t>
            </a:r>
            <a:endParaRPr lang="en-US" sz="2000" i="1" dirty="0"/>
          </a:p>
        </p:txBody>
      </p:sp>
      <p:sp>
        <p:nvSpPr>
          <p:cNvPr id="21" name="TextBox 20"/>
          <p:cNvSpPr txBox="1"/>
          <p:nvPr/>
        </p:nvSpPr>
        <p:spPr>
          <a:xfrm>
            <a:off x="4140046" y="4407865"/>
            <a:ext cx="2342549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i="1" dirty="0" smtClean="0"/>
              <a:t>Alerts T-48 H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099163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605631" y="375540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Contribution of Metop satellites to NWP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5631" y="1115532"/>
            <a:ext cx="7932738" cy="3568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5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Photo sit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804"/>
          <a:stretch/>
        </p:blipFill>
        <p:spPr>
          <a:xfrm rot="10800000">
            <a:off x="0" y="0"/>
            <a:ext cx="9144000" cy="5211981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88149" y="4684278"/>
            <a:ext cx="207903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SWITCH TO SPACE 2 • 2020</a:t>
            </a:r>
          </a:p>
        </p:txBody>
      </p:sp>
      <p:sp>
        <p:nvSpPr>
          <p:cNvPr id="2" name="Rectangle 1"/>
          <p:cNvSpPr/>
          <p:nvPr/>
        </p:nvSpPr>
        <p:spPr>
          <a:xfrm>
            <a:off x="124649" y="419472"/>
            <a:ext cx="838199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i="1" dirty="0" smtClean="0">
                <a:solidFill>
                  <a:srgbClr val="FFFFFF"/>
                </a:solidFill>
              </a:rPr>
              <a:t>Californian fires seen by Metop / IASI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58751" y="1354644"/>
            <a:ext cx="1846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dirty="0"/>
          </a:p>
          <a:p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 flipH="1">
            <a:off x="3" y="1486003"/>
            <a:ext cx="4684884" cy="0"/>
          </a:xfrm>
          <a:prstGeom prst="line">
            <a:avLst/>
          </a:prstGeom>
          <a:ln w="6350" cmpd="sng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081086"/>
            <a:ext cx="6133871" cy="35920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33870" y="1081086"/>
            <a:ext cx="4267430" cy="36031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" y="3973324"/>
            <a:ext cx="1298451" cy="460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37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Switc to Space">
      <a:dk1>
        <a:srgbClr val="341980"/>
      </a:dk1>
      <a:lt1>
        <a:srgbClr val="FFFFFF"/>
      </a:lt1>
      <a:dk2>
        <a:srgbClr val="C3B22D"/>
      </a:dk2>
      <a:lt2>
        <a:srgbClr val="FFFFFF"/>
      </a:lt2>
      <a:accent1>
        <a:srgbClr val="341980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2026</TotalTime>
  <Words>460</Words>
  <Application>Microsoft Office PowerPoint</Application>
  <PresentationFormat>On-screen Show (16:9)</PresentationFormat>
  <Paragraphs>107</Paragraphs>
  <Slides>20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Tahoma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Linda</dc:creator>
  <cp:lastModifiedBy>Paul Counet</cp:lastModifiedBy>
  <cp:revision>66</cp:revision>
  <dcterms:created xsi:type="dcterms:W3CDTF">2020-04-14T14:12:26Z</dcterms:created>
  <dcterms:modified xsi:type="dcterms:W3CDTF">2020-10-05T14:30:57Z</dcterms:modified>
</cp:coreProperties>
</file>