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8" r:id="rId2"/>
    <p:sldId id="333" r:id="rId3"/>
    <p:sldId id="403" r:id="rId4"/>
    <p:sldId id="364" r:id="rId5"/>
    <p:sldId id="430" r:id="rId6"/>
    <p:sldId id="339" r:id="rId7"/>
    <p:sldId id="441" r:id="rId8"/>
    <p:sldId id="442" r:id="rId9"/>
    <p:sldId id="443" r:id="rId10"/>
    <p:sldId id="444" r:id="rId11"/>
    <p:sldId id="440" r:id="rId12"/>
    <p:sldId id="446" r:id="rId13"/>
    <p:sldId id="352" r:id="rId14"/>
    <p:sldId id="424" r:id="rId15"/>
    <p:sldId id="448" r:id="rId16"/>
    <p:sldId id="428" r:id="rId17"/>
  </p:sldIdLst>
  <p:sldSz cx="9144000" cy="6858000" type="screen4x3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E4EDF9"/>
    <a:srgbClr val="051C4B"/>
    <a:srgbClr val="B3CE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89" autoAdjust="0"/>
    <p:restoredTop sz="94624" autoAdjust="0"/>
  </p:normalViewPr>
  <p:slideViewPr>
    <p:cSldViewPr>
      <p:cViewPr varScale="1">
        <p:scale>
          <a:sx n="76" d="100"/>
          <a:sy n="76" d="100"/>
        </p:scale>
        <p:origin x="54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1740" y="-90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38783" y="6440292"/>
            <a:ext cx="2016224" cy="228600"/>
          </a:xfrm>
          <a:prstGeom prst="rect">
            <a:avLst/>
          </a:prstGeom>
          <a:solidFill>
            <a:srgbClr val="E4EDF9"/>
          </a:solidFill>
        </p:spPr>
        <p:txBody>
          <a:bodyPr vert="horz" lIns="91440" tIns="45720" rIns="91440" bIns="45720" rtlCol="0" anchor="ctr" anchorCtr="0"/>
          <a:lstStyle>
            <a:lvl1pPr algn="l">
              <a:defRPr sz="1200"/>
            </a:lvl1pPr>
          </a:lstStyle>
          <a:p>
            <a:r>
              <a:rPr lang="fr-FR" sz="1100" dirty="0" smtClean="0"/>
              <a:t>Speaker's name</a:t>
            </a:r>
            <a:endParaRPr lang="fr-FR" sz="11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8995767" y="6440292"/>
            <a:ext cx="576064" cy="228600"/>
          </a:xfrm>
          <a:prstGeom prst="rect">
            <a:avLst/>
          </a:prstGeom>
          <a:solidFill>
            <a:srgbClr val="E4EDF9"/>
          </a:solidFill>
        </p:spPr>
        <p:txBody>
          <a:bodyPr vert="horz" lIns="91440" tIns="45720" rIns="91440" bIns="45720" rtlCol="0" anchor="ctr" anchorCtr="0"/>
          <a:lstStyle>
            <a:lvl1pPr algn="r">
              <a:defRPr sz="1200"/>
            </a:lvl1pPr>
          </a:lstStyle>
          <a:p>
            <a:fld id="{B64B484E-92FB-4879-BF27-2E5A5DE323C7}" type="slidenum">
              <a:rPr lang="fr-FR" sz="1100" smtClean="0"/>
              <a:pPr/>
              <a:t>‹#›</a:t>
            </a:fld>
            <a:endParaRPr lang="fr-FR" sz="11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"/>
          </p:nvPr>
        </p:nvSpPr>
        <p:spPr>
          <a:xfrm>
            <a:off x="2299023" y="6440292"/>
            <a:ext cx="6552728" cy="228600"/>
          </a:xfrm>
          <a:prstGeom prst="rect">
            <a:avLst/>
          </a:prstGeom>
          <a:solidFill>
            <a:srgbClr val="E4EDF9"/>
          </a:solidFill>
        </p:spPr>
        <p:txBody>
          <a:bodyPr vert="horz" lIns="91440" tIns="45720" rIns="91440" bIns="45720" rtlCol="0" anchor="ctr" anchorCtr="0"/>
          <a:lstStyle>
            <a:lvl1pPr algn="l">
              <a:defRPr sz="1200"/>
            </a:lvl1pPr>
          </a:lstStyle>
          <a:p>
            <a:pPr algn="ctr"/>
            <a:r>
              <a:rPr lang="fr-FR" sz="1100" dirty="0" smtClean="0"/>
              <a:t>Event and Location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65340496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 dirty="0" smtClean="0"/>
              <a:t>Speaker's name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168D2-2048-4D2F-A3C7-C046676A87EE}" type="datetimeFigureOut">
              <a:rPr lang="en-GB" smtClean="0"/>
              <a:pPr/>
              <a:t>06/10/2020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dirty="0" smtClean="0"/>
              <a:t>Event and Location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9B75B-EE3B-441F-8F4C-776FD15369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452813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17E257-1670-4A74-849A-BDF0940F69B8}" type="slidenum">
              <a:rPr lang="de-DE" smtClean="0"/>
              <a:pPr/>
              <a:t>5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910261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17E257-1670-4A74-849A-BDF0940F69B8}" type="slidenum">
              <a:rPr lang="de-DE" smtClean="0"/>
              <a:pPr/>
              <a:t>6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888440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D73BE1-1221-4AAE-B1AA-DEE9134647D7}" type="slidenum">
              <a:rPr lang="de-DE" smtClean="0"/>
              <a:pPr/>
              <a:t>16</a:t>
            </a:fld>
            <a:endParaRPr lang="de-DE" smtClean="0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0725" y="509588"/>
            <a:ext cx="3402013" cy="2551112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995086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1172158" y="2971867"/>
            <a:ext cx="6840760" cy="223804"/>
          </a:xfrm>
          <a:prstGeom prst="rect">
            <a:avLst/>
          </a:prstGeom>
          <a:solidFill>
            <a:srgbClr val="E4E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Title Placeholder 5"/>
          <p:cNvSpPr>
            <a:spLocks noGrp="1"/>
          </p:cNvSpPr>
          <p:nvPr>
            <p:ph type="title"/>
          </p:nvPr>
        </p:nvSpPr>
        <p:spPr>
          <a:xfrm>
            <a:off x="1151620" y="2089308"/>
            <a:ext cx="6840760" cy="999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</a:t>
            </a:r>
            <a:endParaRPr lang="fr-FR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4941168"/>
            <a:ext cx="4070212" cy="59701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fr-FR" dirty="0" err="1" smtClean="0"/>
              <a:t>My</a:t>
            </a:r>
            <a:r>
              <a:rPr lang="fr-FR" dirty="0" smtClean="0"/>
              <a:t> </a:t>
            </a:r>
            <a:r>
              <a:rPr lang="fr-FR" dirty="0" err="1" smtClean="0"/>
              <a:t>event</a:t>
            </a:r>
            <a:r>
              <a:rPr lang="fr-FR" dirty="0" smtClean="0"/>
              <a:t> and location</a:t>
            </a:r>
            <a:endParaRPr lang="fr-FR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1331640" y="5656273"/>
            <a:ext cx="4070212" cy="43140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 smtClean="0"/>
              <a:t>Date</a:t>
            </a:r>
            <a:endParaRPr lang="fr-FR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505" y="4538945"/>
            <a:ext cx="2331940" cy="1548731"/>
          </a:xfrm>
          <a:prstGeom prst="rect">
            <a:avLst/>
          </a:prstGeom>
          <a:ln w="25400">
            <a:solidFill>
              <a:srgbClr val="E4EDF9"/>
            </a:solidFill>
          </a:ln>
        </p:spPr>
      </p:pic>
      <p:pic>
        <p:nvPicPr>
          <p:cNvPr id="10" name="Picture 9" descr="LOGO ISU bleu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026408" y="228600"/>
            <a:ext cx="1091184" cy="609600"/>
          </a:xfrm>
          <a:prstGeom prst="rect">
            <a:avLst/>
          </a:prstGeom>
        </p:spPr>
      </p:pic>
      <p:sp>
        <p:nvSpPr>
          <p:cNvPr id="11" name="Text Placeholder 25"/>
          <p:cNvSpPr>
            <a:spLocks noGrp="1"/>
          </p:cNvSpPr>
          <p:nvPr>
            <p:ph type="body" sz="quarter" idx="12" hasCustomPrompt="1"/>
          </p:nvPr>
        </p:nvSpPr>
        <p:spPr>
          <a:xfrm>
            <a:off x="1331640" y="4240439"/>
            <a:ext cx="4070212" cy="5970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 err="1" smtClean="0"/>
              <a:t>Speaker’s</a:t>
            </a:r>
            <a:r>
              <a:rPr lang="fr-FR" dirty="0" smtClean="0"/>
              <a:t> </a:t>
            </a:r>
            <a:r>
              <a:rPr lang="fr-FR" dirty="0" err="1" smtClean="0"/>
              <a:t>name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3475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8458200" y="6481796"/>
            <a:ext cx="533400" cy="223804"/>
          </a:xfrm>
          <a:prstGeom prst="rect">
            <a:avLst/>
          </a:prstGeom>
          <a:solidFill>
            <a:srgbClr val="E4ED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tIns="18000" bIns="36000" rtlCol="0" anchor="ctr" anchorCtr="0">
            <a:spAutoFit/>
          </a:bodyPr>
          <a:lstStyle/>
          <a:p>
            <a:pPr algn="ctr"/>
            <a:fld id="{7519AD56-196C-40B4-A1F9-B21B9601F25D}" type="slidenum">
              <a:rPr lang="en-GB" sz="1100" smtClean="0">
                <a:solidFill>
                  <a:srgbClr val="051C4B"/>
                </a:solidFill>
              </a:rPr>
              <a:pPr algn="ctr"/>
              <a:t>‹#›</a:t>
            </a:fld>
            <a:endParaRPr lang="en-GB" sz="1100" dirty="0">
              <a:solidFill>
                <a:srgbClr val="051C4B"/>
              </a:solidFill>
            </a:endParaRPr>
          </a:p>
        </p:txBody>
      </p:sp>
      <p:pic>
        <p:nvPicPr>
          <p:cNvPr id="9" name="Picture 8" descr="LOGO ISU bleu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9552" y="260648"/>
            <a:ext cx="1033819" cy="57755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22242" y="614396"/>
            <a:ext cx="6840760" cy="223804"/>
          </a:xfrm>
          <a:prstGeom prst="rect">
            <a:avLst/>
          </a:prstGeom>
          <a:solidFill>
            <a:srgbClr val="E4E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Title 8"/>
          <p:cNvSpPr>
            <a:spLocks noGrp="1"/>
          </p:cNvSpPr>
          <p:nvPr>
            <p:ph type="title"/>
          </p:nvPr>
        </p:nvSpPr>
        <p:spPr>
          <a:xfrm>
            <a:off x="1722241" y="274638"/>
            <a:ext cx="6840761" cy="5635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fr-FR" sz="3600" b="1" kern="1200" dirty="0">
                <a:solidFill>
                  <a:srgbClr val="051C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155716" y="1052736"/>
            <a:ext cx="8835884" cy="5328592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51C4B"/>
                </a:solidFill>
              </a:defRPr>
            </a:lvl1pPr>
            <a:lvl2pPr algn="l">
              <a:defRPr>
                <a:solidFill>
                  <a:srgbClr val="051C4B"/>
                </a:solidFill>
              </a:defRPr>
            </a:lvl2pPr>
            <a:lvl3pPr algn="l">
              <a:defRPr>
                <a:solidFill>
                  <a:srgbClr val="051C4B"/>
                </a:solidFill>
              </a:defRPr>
            </a:lvl3pPr>
            <a:lvl4pPr algn="l">
              <a:defRPr>
                <a:solidFill>
                  <a:srgbClr val="051C4B"/>
                </a:solidFill>
              </a:defRPr>
            </a:lvl4pPr>
            <a:lvl5pPr algn="l">
              <a:defRPr>
                <a:solidFill>
                  <a:srgbClr val="051C4B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FR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55716" y="6481796"/>
            <a:ext cx="1630202" cy="223804"/>
          </a:xfrm>
          <a:prstGeom prst="rect">
            <a:avLst/>
          </a:prstGeom>
          <a:solidFill>
            <a:srgbClr val="E4ED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tIns="18000" bIns="36000" rtlCol="0" anchor="ctr" anchorCtr="0">
            <a:spAutoFit/>
          </a:bodyPr>
          <a:lstStyle/>
          <a:p>
            <a:pPr algn="ctr"/>
            <a:r>
              <a:rPr lang="en-GB" sz="1100" baseline="0" dirty="0" smtClean="0">
                <a:solidFill>
                  <a:srgbClr val="051C4B"/>
                </a:solidFill>
              </a:rPr>
              <a:t>Peeters, W.</a:t>
            </a:r>
            <a:endParaRPr lang="en-GB" sz="1100" dirty="0">
              <a:solidFill>
                <a:srgbClr val="051C4B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806074" y="6481796"/>
            <a:ext cx="6556248" cy="223804"/>
          </a:xfrm>
          <a:prstGeom prst="rect">
            <a:avLst/>
          </a:prstGeom>
          <a:solidFill>
            <a:srgbClr val="E4ED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tIns="18000" bIns="36000" rtlCol="0" anchor="ctr" anchorCtr="0">
            <a:spAutoFit/>
          </a:bodyPr>
          <a:lstStyle/>
          <a:p>
            <a:pPr algn="ctr"/>
            <a:r>
              <a:rPr lang="en-GB" sz="1100" dirty="0" smtClean="0">
                <a:solidFill>
                  <a:srgbClr val="051C4B"/>
                </a:solidFill>
              </a:rPr>
              <a:t>S2S2</a:t>
            </a:r>
            <a:r>
              <a:rPr lang="en-GB" sz="1100" baseline="0" dirty="0" smtClean="0">
                <a:solidFill>
                  <a:srgbClr val="051C4B"/>
                </a:solidFill>
              </a:rPr>
              <a:t> October 2020</a:t>
            </a:r>
            <a:endParaRPr lang="en-GB" sz="1100" dirty="0">
              <a:solidFill>
                <a:srgbClr val="051C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143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8458200" y="6509772"/>
            <a:ext cx="533400" cy="167853"/>
          </a:xfrm>
          <a:prstGeom prst="rect">
            <a:avLst/>
          </a:prstGeom>
          <a:solidFill>
            <a:srgbClr val="E4ED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tIns="13500" bIns="27000" rtlCol="0" anchor="ctr" anchorCtr="0">
            <a:spAutoFit/>
          </a:bodyPr>
          <a:lstStyle/>
          <a:p>
            <a:pPr algn="ctr"/>
            <a:fld id="{7519AD56-196C-40B4-A1F9-B21B9601F25D}" type="slidenum">
              <a:rPr lang="en-GB" sz="825" smtClean="0">
                <a:solidFill>
                  <a:srgbClr val="051C4B"/>
                </a:solidFill>
              </a:rPr>
              <a:pPr algn="ctr"/>
              <a:t>‹#›</a:t>
            </a:fld>
            <a:endParaRPr lang="en-GB" sz="825" dirty="0">
              <a:solidFill>
                <a:srgbClr val="051C4B"/>
              </a:solidFill>
            </a:endParaRPr>
          </a:p>
        </p:txBody>
      </p:sp>
      <p:pic>
        <p:nvPicPr>
          <p:cNvPr id="9" name="Picture 8" descr="LOGO ISU bleu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90838" y="188640"/>
            <a:ext cx="922278" cy="684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295635" y="580504"/>
            <a:ext cx="7380821" cy="322705"/>
          </a:xfrm>
          <a:prstGeom prst="rect">
            <a:avLst/>
          </a:prstGeom>
          <a:solidFill>
            <a:srgbClr val="E4E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11" name="Title 8"/>
          <p:cNvSpPr>
            <a:spLocks noGrp="1"/>
          </p:cNvSpPr>
          <p:nvPr>
            <p:ph type="title"/>
          </p:nvPr>
        </p:nvSpPr>
        <p:spPr>
          <a:xfrm>
            <a:off x="1493658" y="142229"/>
            <a:ext cx="6552729" cy="563562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spcBef>
                <a:spcPct val="0"/>
              </a:spcBef>
              <a:buNone/>
              <a:defRPr lang="fr-FR" sz="1800" b="1" kern="1200" dirty="0">
                <a:solidFill>
                  <a:srgbClr val="071F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323527" y="1144066"/>
            <a:ext cx="8352929" cy="4739461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051C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-257175" algn="l">
              <a:buFont typeface="Arial" panose="020B0604020202020204" pitchFamily="34" charset="0"/>
              <a:buChar char="•"/>
              <a:defRPr sz="1800">
                <a:solidFill>
                  <a:srgbClr val="051C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57175" indent="-257175" algn="l">
              <a:buFont typeface="Arial" panose="020B0604020202020204" pitchFamily="34" charset="0"/>
              <a:buChar char="•"/>
              <a:defRPr sz="1800">
                <a:solidFill>
                  <a:srgbClr val="051C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>
              <a:defRPr sz="1800">
                <a:solidFill>
                  <a:srgbClr val="051C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>
              <a:defRPr sz="1800">
                <a:solidFill>
                  <a:srgbClr val="051C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55716" y="6509772"/>
            <a:ext cx="1630202" cy="167853"/>
          </a:xfrm>
          <a:prstGeom prst="rect">
            <a:avLst/>
          </a:prstGeom>
          <a:solidFill>
            <a:srgbClr val="E4ED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tIns="13500" bIns="27000" rtlCol="0" anchor="ctr" anchorCtr="0">
            <a:spAutoFit/>
          </a:bodyPr>
          <a:lstStyle/>
          <a:p>
            <a:pPr algn="ctr"/>
            <a:r>
              <a:rPr lang="en-GB" sz="825" baseline="0" dirty="0" smtClean="0">
                <a:solidFill>
                  <a:srgbClr val="051C4B"/>
                </a:solidFill>
              </a:rPr>
              <a:t>.</a:t>
            </a:r>
            <a:endParaRPr lang="en-GB" sz="825" dirty="0">
              <a:solidFill>
                <a:srgbClr val="051C4B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806074" y="6504001"/>
            <a:ext cx="6556248" cy="179395"/>
          </a:xfrm>
          <a:prstGeom prst="rect">
            <a:avLst/>
          </a:prstGeom>
          <a:solidFill>
            <a:srgbClr val="E4ED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tIns="13500" bIns="27000" rtlCol="0" anchor="ctr" anchorCtr="0">
            <a:spAutoFit/>
          </a:bodyPr>
          <a:lstStyle/>
          <a:p>
            <a:pPr algn="ctr"/>
            <a:r>
              <a:rPr lang="en-GB" sz="900" smtClean="0">
                <a:solidFill>
                  <a:srgbClr val="051C4B"/>
                </a:solidFill>
              </a:rPr>
              <a:t>S2S2</a:t>
            </a:r>
            <a:r>
              <a:rPr lang="en-GB" sz="900" baseline="0" smtClean="0">
                <a:solidFill>
                  <a:srgbClr val="051C4B"/>
                </a:solidFill>
              </a:rPr>
              <a:t> October 2020</a:t>
            </a:r>
            <a:endParaRPr lang="en-GB" sz="900" dirty="0">
              <a:solidFill>
                <a:srgbClr val="051C4B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BD71C4-8D8D-2E4D-8F81-B43B69FF5A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07404" y="5949280"/>
            <a:ext cx="1350150" cy="5760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24CF24-DCF4-554A-B938-1BF618058920}"/>
              </a:ext>
            </a:extLst>
          </p:cNvPr>
          <p:cNvSpPr txBox="1"/>
          <p:nvPr userDrawn="1"/>
        </p:nvSpPr>
        <p:spPr>
          <a:xfrm>
            <a:off x="7137357" y="6062211"/>
            <a:ext cx="1350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114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1188180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50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marL="0" algn="ctr" defTabSz="914400" rtl="0" eaLnBrk="1" latinLnBrk="0" hangingPunct="1">
        <a:spcBef>
          <a:spcPct val="0"/>
        </a:spcBef>
        <a:buNone/>
        <a:defRPr lang="fr-FR" sz="4000" b="1" kern="1200" dirty="0">
          <a:solidFill>
            <a:srgbClr val="051C4B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spcBef>
          <a:spcPts val="400"/>
        </a:spcBef>
        <a:buFont typeface="Arial" pitchFamily="34" charset="0"/>
        <a:buNone/>
        <a:defRPr lang="fr-FR" sz="2800" kern="1200" baseline="0" dirty="0" smtClean="0">
          <a:solidFill>
            <a:srgbClr val="051C4B"/>
          </a:solidFill>
          <a:latin typeface="Calibri" pitchFamily="34" charset="0"/>
          <a:ea typeface="+mn-ea"/>
          <a:cs typeface="+mn-cs"/>
        </a:defRPr>
      </a:lvl1pPr>
      <a:lvl2pPr marL="0" indent="-285750" algn="ctr" defTabSz="914400" rtl="0" eaLnBrk="1" latinLnBrk="0" hangingPunct="1">
        <a:spcBef>
          <a:spcPts val="400"/>
        </a:spcBef>
        <a:buFont typeface="Arial" pitchFamily="34" charset="0"/>
        <a:buChar char="–"/>
        <a:defRPr lang="en-US" sz="2800" kern="1200" dirty="0" smtClean="0">
          <a:solidFill>
            <a:srgbClr val="051C4B"/>
          </a:solidFill>
          <a:latin typeface="Calibri" pitchFamily="34" charset="0"/>
          <a:ea typeface="+mn-ea"/>
          <a:cs typeface="+mn-cs"/>
        </a:defRPr>
      </a:lvl2pPr>
      <a:lvl3pPr marL="0" indent="-228600" algn="ctr" defTabSz="914400" rtl="0" eaLnBrk="1" latinLnBrk="0" hangingPunct="1">
        <a:spcBef>
          <a:spcPts val="400"/>
        </a:spcBef>
        <a:buFont typeface="Arial" pitchFamily="34" charset="0"/>
        <a:buChar char="•"/>
        <a:defRPr lang="en-US" sz="2800" kern="1200" dirty="0" smtClean="0">
          <a:solidFill>
            <a:srgbClr val="051C4B"/>
          </a:solidFill>
          <a:latin typeface="Calibri" pitchFamily="34" charset="0"/>
          <a:ea typeface="+mn-ea"/>
          <a:cs typeface="+mn-cs"/>
        </a:defRPr>
      </a:lvl3pPr>
      <a:lvl4pPr marL="0" indent="-228600" algn="ctr" defTabSz="914400" rtl="0" eaLnBrk="1" latinLnBrk="0" hangingPunct="1">
        <a:spcBef>
          <a:spcPts val="400"/>
        </a:spcBef>
        <a:buFont typeface="Arial" pitchFamily="34" charset="0"/>
        <a:buChar char="–"/>
        <a:defRPr lang="en-US" sz="2800" kern="1200" dirty="0" smtClean="0">
          <a:solidFill>
            <a:srgbClr val="051C4B"/>
          </a:solidFill>
          <a:latin typeface="Calibri" pitchFamily="34" charset="0"/>
          <a:ea typeface="+mn-ea"/>
          <a:cs typeface="+mn-cs"/>
        </a:defRPr>
      </a:lvl4pPr>
      <a:lvl5pPr marL="0" indent="-228600" algn="ctr" defTabSz="914400" rtl="0" eaLnBrk="1" latinLnBrk="0" hangingPunct="1">
        <a:spcBef>
          <a:spcPts val="400"/>
        </a:spcBef>
        <a:buFont typeface="Arial" pitchFamily="34" charset="0"/>
        <a:buChar char="»"/>
        <a:defRPr lang="fr-FR" sz="2800" kern="1200" dirty="0">
          <a:solidFill>
            <a:srgbClr val="051C4B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tiff"/><Relationship Id="rId18" Type="http://schemas.openxmlformats.org/officeDocument/2006/relationships/image" Target="../media/image61.png"/><Relationship Id="rId3" Type="http://schemas.openxmlformats.org/officeDocument/2006/relationships/image" Target="../media/image46.tiff"/><Relationship Id="rId21" Type="http://schemas.openxmlformats.org/officeDocument/2006/relationships/image" Target="../media/image64.tiff"/><Relationship Id="rId7" Type="http://schemas.openxmlformats.org/officeDocument/2006/relationships/image" Target="../media/image50.tiff"/><Relationship Id="rId12" Type="http://schemas.openxmlformats.org/officeDocument/2006/relationships/image" Target="../media/image55.tiff"/><Relationship Id="rId17" Type="http://schemas.openxmlformats.org/officeDocument/2006/relationships/image" Target="../media/image60.tiff"/><Relationship Id="rId25" Type="http://schemas.openxmlformats.org/officeDocument/2006/relationships/image" Target="../media/image68.tiff"/><Relationship Id="rId2" Type="http://schemas.openxmlformats.org/officeDocument/2006/relationships/image" Target="../media/image45.tiff"/><Relationship Id="rId16" Type="http://schemas.openxmlformats.org/officeDocument/2006/relationships/image" Target="../media/image59.tiff"/><Relationship Id="rId20" Type="http://schemas.openxmlformats.org/officeDocument/2006/relationships/image" Target="../media/image6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tiff"/><Relationship Id="rId11" Type="http://schemas.openxmlformats.org/officeDocument/2006/relationships/image" Target="../media/image54.tiff"/><Relationship Id="rId24" Type="http://schemas.openxmlformats.org/officeDocument/2006/relationships/image" Target="../media/image67.tiff"/><Relationship Id="rId5" Type="http://schemas.openxmlformats.org/officeDocument/2006/relationships/image" Target="../media/image48.tiff"/><Relationship Id="rId15" Type="http://schemas.openxmlformats.org/officeDocument/2006/relationships/image" Target="../media/image58.tiff"/><Relationship Id="rId23" Type="http://schemas.openxmlformats.org/officeDocument/2006/relationships/image" Target="../media/image66.png"/><Relationship Id="rId10" Type="http://schemas.openxmlformats.org/officeDocument/2006/relationships/image" Target="../media/image53.png"/><Relationship Id="rId19" Type="http://schemas.openxmlformats.org/officeDocument/2006/relationships/image" Target="../media/image62.tiff"/><Relationship Id="rId4" Type="http://schemas.openxmlformats.org/officeDocument/2006/relationships/image" Target="../media/image47.tiff"/><Relationship Id="rId9" Type="http://schemas.openxmlformats.org/officeDocument/2006/relationships/image" Target="../media/image52.png"/><Relationship Id="rId14" Type="http://schemas.openxmlformats.org/officeDocument/2006/relationships/image" Target="../media/image57.tiff"/><Relationship Id="rId22" Type="http://schemas.openxmlformats.org/officeDocument/2006/relationships/image" Target="../media/image65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rycetech.com/report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tiff"/><Relationship Id="rId18" Type="http://schemas.openxmlformats.org/officeDocument/2006/relationships/image" Target="../media/image25.tiff"/><Relationship Id="rId3" Type="http://schemas.openxmlformats.org/officeDocument/2006/relationships/image" Target="../media/image10.tiff"/><Relationship Id="rId21" Type="http://schemas.openxmlformats.org/officeDocument/2006/relationships/image" Target="../media/image28.png"/><Relationship Id="rId7" Type="http://schemas.openxmlformats.org/officeDocument/2006/relationships/image" Target="../media/image14.tiff"/><Relationship Id="rId12" Type="http://schemas.openxmlformats.org/officeDocument/2006/relationships/image" Target="../media/image19.tiff"/><Relationship Id="rId17" Type="http://schemas.openxmlformats.org/officeDocument/2006/relationships/image" Target="../media/image24.tiff"/><Relationship Id="rId2" Type="http://schemas.openxmlformats.org/officeDocument/2006/relationships/image" Target="../media/image9.png"/><Relationship Id="rId16" Type="http://schemas.openxmlformats.org/officeDocument/2006/relationships/image" Target="../media/image23.tiff"/><Relationship Id="rId20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11" Type="http://schemas.openxmlformats.org/officeDocument/2006/relationships/image" Target="../media/image18.tiff"/><Relationship Id="rId5" Type="http://schemas.openxmlformats.org/officeDocument/2006/relationships/image" Target="../media/image12.png"/><Relationship Id="rId15" Type="http://schemas.openxmlformats.org/officeDocument/2006/relationships/image" Target="../media/image22.tiff"/><Relationship Id="rId10" Type="http://schemas.openxmlformats.org/officeDocument/2006/relationships/image" Target="../media/image17.png"/><Relationship Id="rId19" Type="http://schemas.openxmlformats.org/officeDocument/2006/relationships/image" Target="../media/image26.tiff"/><Relationship Id="rId4" Type="http://schemas.openxmlformats.org/officeDocument/2006/relationships/image" Target="../media/image11.tiff"/><Relationship Id="rId9" Type="http://schemas.openxmlformats.org/officeDocument/2006/relationships/image" Target="../media/image16.png"/><Relationship Id="rId14" Type="http://schemas.openxmlformats.org/officeDocument/2006/relationships/image" Target="../media/image21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13" Type="http://schemas.openxmlformats.org/officeDocument/2006/relationships/image" Target="../media/image40.tiff"/><Relationship Id="rId3" Type="http://schemas.openxmlformats.org/officeDocument/2006/relationships/image" Target="../media/image30.tiff"/><Relationship Id="rId7" Type="http://schemas.openxmlformats.org/officeDocument/2006/relationships/image" Target="../media/image34.tiff"/><Relationship Id="rId12" Type="http://schemas.openxmlformats.org/officeDocument/2006/relationships/image" Target="../media/image39.tiff"/><Relationship Id="rId17" Type="http://schemas.openxmlformats.org/officeDocument/2006/relationships/image" Target="../media/image44.tiff"/><Relationship Id="rId2" Type="http://schemas.openxmlformats.org/officeDocument/2006/relationships/image" Target="../media/image29.tiff"/><Relationship Id="rId16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11" Type="http://schemas.openxmlformats.org/officeDocument/2006/relationships/image" Target="../media/image38.tiff"/><Relationship Id="rId5" Type="http://schemas.openxmlformats.org/officeDocument/2006/relationships/image" Target="../media/image32.tiff"/><Relationship Id="rId15" Type="http://schemas.openxmlformats.org/officeDocument/2006/relationships/image" Target="../media/image42.tiff"/><Relationship Id="rId10" Type="http://schemas.openxmlformats.org/officeDocument/2006/relationships/image" Target="../media/image37.tiff"/><Relationship Id="rId4" Type="http://schemas.openxmlformats.org/officeDocument/2006/relationships/image" Target="../media/image31.tiff"/><Relationship Id="rId9" Type="http://schemas.openxmlformats.org/officeDocument/2006/relationships/image" Target="../media/image36.tiff"/><Relationship Id="rId14" Type="http://schemas.openxmlformats.org/officeDocument/2006/relationships/image" Target="../media/image4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2585218"/>
            <a:ext cx="6840760" cy="999050"/>
          </a:xfrm>
        </p:spPr>
        <p:txBody>
          <a:bodyPr>
            <a:noAutofit/>
          </a:bodyPr>
          <a:lstStyle/>
          <a:p>
            <a:r>
              <a:rPr lang="en-US" i="1" dirty="0" smtClean="0">
                <a:solidFill>
                  <a:srgbClr val="0070C0"/>
                </a:solidFill>
              </a:rPr>
              <a:t>New Space Economy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err="1" smtClean="0"/>
              <a:t>October</a:t>
            </a:r>
            <a:r>
              <a:rPr lang="fr-FR" dirty="0" smtClean="0"/>
              <a:t> 2020</a:t>
            </a:r>
            <a:endParaRPr lang="fr-F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357290" y="3643314"/>
            <a:ext cx="4070212" cy="597012"/>
          </a:xfrm>
        </p:spPr>
        <p:txBody>
          <a:bodyPr/>
          <a:lstStyle/>
          <a:p>
            <a:r>
              <a:rPr lang="fr-FR" dirty="0" smtClean="0"/>
              <a:t>Prof. W. Peeters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 smtClean="0"/>
              <a:t>S2S2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2563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7139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0070C0"/>
                </a:solidFill>
              </a:rPr>
              <a:t>Example of New Space Companies </a:t>
            </a:r>
            <a:r>
              <a:rPr lang="en-US" sz="3200" dirty="0" smtClean="0">
                <a:solidFill>
                  <a:srgbClr val="0070C0"/>
                </a:solidFill>
              </a:rPr>
              <a:t>(4)</a:t>
            </a:r>
            <a:r>
              <a:rPr lang="en-US" sz="3200" i="1" dirty="0">
                <a:solidFill>
                  <a:srgbClr val="0070C0"/>
                </a:solidFill>
              </a:rPr>
              <a:t/>
            </a:r>
            <a:br>
              <a:rPr lang="en-US" sz="3200" i="1" dirty="0">
                <a:solidFill>
                  <a:srgbClr val="0070C0"/>
                </a:solidFill>
              </a:rPr>
            </a:br>
            <a:endParaRPr lang="en-US" sz="3200" b="1" i="1" dirty="0" smtClean="0">
              <a:solidFill>
                <a:srgbClr val="0070C0"/>
              </a:solidFill>
            </a:endParaRP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buFontTx/>
              <a:buNone/>
            </a:pPr>
            <a:endParaRPr lang="en-US" smtClean="0"/>
          </a:p>
          <a:p>
            <a:pPr algn="ctr" eaLnBrk="1" hangingPunct="1">
              <a:buFontTx/>
              <a:buNone/>
            </a:pPr>
            <a:endParaRPr lang="en-US" dirty="0" smtClean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D1518B-E74F-5046-8D7A-133FE347CE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877" y="4709896"/>
            <a:ext cx="355247" cy="3552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BA9695-DB64-1B42-A2E3-2A262642BA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769" y="4604565"/>
            <a:ext cx="1348025" cy="2576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369B40-E67F-2A47-83B4-C3691EF4A25C}"/>
              </a:ext>
            </a:extLst>
          </p:cNvPr>
          <p:cNvSpPr/>
          <p:nvPr/>
        </p:nvSpPr>
        <p:spPr>
          <a:xfrm>
            <a:off x="-12699" y="1689104"/>
            <a:ext cx="4102331" cy="374451"/>
          </a:xfrm>
          <a:prstGeom prst="rect">
            <a:avLst/>
          </a:prstGeom>
          <a:solidFill>
            <a:srgbClr val="2BAE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Space Exploration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C05BD6-5B13-EC47-9474-8F9D72C175F9}"/>
              </a:ext>
            </a:extLst>
          </p:cNvPr>
          <p:cNvSpPr txBox="1"/>
          <p:nvPr/>
        </p:nvSpPr>
        <p:spPr>
          <a:xfrm>
            <a:off x="107026" y="2159067"/>
            <a:ext cx="4236373" cy="181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32B5B5"/>
                </a:solidFill>
              </a:rPr>
              <a:t>Orbital infrastructure: </a:t>
            </a:r>
            <a:r>
              <a:rPr lang="en-US" sz="1275" dirty="0">
                <a:solidFill>
                  <a:srgbClr val="264561"/>
                </a:solidFill>
              </a:rPr>
              <a:t>microgravity research, </a:t>
            </a:r>
            <a:br>
              <a:rPr lang="en-US" sz="1275" dirty="0">
                <a:solidFill>
                  <a:srgbClr val="264561"/>
                </a:solidFill>
              </a:rPr>
            </a:br>
            <a:r>
              <a:rPr lang="en-US" sz="1275" dirty="0">
                <a:solidFill>
                  <a:srgbClr val="264561"/>
                </a:solidFill>
              </a:rPr>
              <a:t>3D printing, space stations/modules…</a:t>
            </a:r>
            <a:endParaRPr lang="en-US" sz="1275" b="1" dirty="0">
              <a:solidFill>
                <a:srgbClr val="26456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75" b="1" dirty="0">
              <a:solidFill>
                <a:srgbClr val="26456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75" b="1" dirty="0">
              <a:solidFill>
                <a:srgbClr val="26456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788" b="1" dirty="0">
              <a:solidFill>
                <a:srgbClr val="26456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32B5B5"/>
                </a:solidFill>
              </a:rPr>
              <a:t>Crew/Cargo transportation:</a:t>
            </a:r>
          </a:p>
          <a:p>
            <a:endParaRPr lang="en-US" sz="2100" b="1" dirty="0">
              <a:solidFill>
                <a:srgbClr val="264561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32B5B5"/>
                </a:solidFill>
              </a:rPr>
              <a:t>Lunar landers, robotics, ISRU: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21CE20-FFE7-5348-B062-8376353BEE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5146" y="1752735"/>
            <a:ext cx="2352947" cy="164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590687-FD02-A34C-879C-8679452420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027" y="3580997"/>
            <a:ext cx="2352949" cy="1577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7FF5D0-13A0-EC44-A3B4-5076AD350F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192" y="3594078"/>
            <a:ext cx="2374508" cy="1577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5A6C9B-2D17-684A-88A6-7AA51EB808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029" y="1752735"/>
            <a:ext cx="2352946" cy="164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0FA34E-4511-B543-923B-77DA3EDA1B38}"/>
              </a:ext>
            </a:extLst>
          </p:cNvPr>
          <p:cNvSpPr txBox="1"/>
          <p:nvPr/>
        </p:nvSpPr>
        <p:spPr>
          <a:xfrm>
            <a:off x="6790214" y="3397119"/>
            <a:ext cx="22467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002060"/>
                </a:solidFill>
              </a:rPr>
              <a:t>Images Credit: NASA/SpaceX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6D2E7-5BCE-5E46-ABDD-46652B6995BB}"/>
              </a:ext>
            </a:extLst>
          </p:cNvPr>
          <p:cNvSpPr txBox="1"/>
          <p:nvPr/>
        </p:nvSpPr>
        <p:spPr>
          <a:xfrm>
            <a:off x="5425391" y="5176132"/>
            <a:ext cx="11870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002060"/>
                </a:solidFill>
              </a:rPr>
              <a:t>Image Credit: NASA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193529-F272-D445-84AE-58A42289ACF6}"/>
              </a:ext>
            </a:extLst>
          </p:cNvPr>
          <p:cNvSpPr txBox="1"/>
          <p:nvPr/>
        </p:nvSpPr>
        <p:spPr>
          <a:xfrm>
            <a:off x="7505700" y="5176132"/>
            <a:ext cx="1541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002060"/>
                </a:solidFill>
              </a:rPr>
              <a:t>Image Credit: Astrobotic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309C54-6DAC-D144-BE9D-46D2A8E9AE2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100" y="3807384"/>
            <a:ext cx="1296917" cy="450198"/>
          </a:xfrm>
          <a:prstGeom prst="rect">
            <a:avLst/>
          </a:prstGeom>
        </p:spPr>
      </p:pic>
      <p:pic>
        <p:nvPicPr>
          <p:cNvPr id="16" name="Picture 4" descr="Image result for PTS SPACE">
            <a:extLst>
              <a:ext uri="{FF2B5EF4-FFF2-40B4-BE49-F238E27FC236}">
                <a16:creationId xmlns:a16="http://schemas.microsoft.com/office/drawing/2014/main" id="{90C7A6AC-A4C6-B245-B680-34C7324FA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675" y="4000018"/>
            <a:ext cx="347711" cy="24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8" descr="Image result for ceres robotics logo">
            <a:extLst>
              <a:ext uri="{FF2B5EF4-FFF2-40B4-BE49-F238E27FC236}">
                <a16:creationId xmlns:a16="http://schemas.microsoft.com/office/drawing/2014/main" id="{E80CAADF-5D32-B141-BE13-4F1D46D59C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71138" y="5015197"/>
            <a:ext cx="408185" cy="2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F43DE0-EBD9-E946-83C3-AA16C961239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128" y="4218174"/>
            <a:ext cx="431588" cy="2636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907E1C-2D95-9743-B2AE-0412A308047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190" y="4938611"/>
            <a:ext cx="660232" cy="2849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0BBA98-1CA9-FA4C-8D1C-90159367775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790" y="4231779"/>
            <a:ext cx="464173" cy="3340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3EB020-FDB6-9F4F-B3E8-27A8E2B0AE2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849" y="4390166"/>
            <a:ext cx="852335" cy="1004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F8D6F2-C729-1E4E-8840-14CB13330B6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8645" y="3924112"/>
            <a:ext cx="660232" cy="2248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69D64B-9C94-8648-A060-77F0AD7CB5B1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390" y="4583246"/>
            <a:ext cx="872337" cy="2423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2166896-1DDF-CB44-888F-A3E84B12B3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68762" y="5074295"/>
            <a:ext cx="715662" cy="2480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36893DB-CF51-5140-8EA5-0AF25C178371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781" y="5146096"/>
            <a:ext cx="744289" cy="2480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027834F-840E-1949-A0EF-5068E73B85E3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517" y="3319945"/>
            <a:ext cx="593906" cy="3563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DABF796-4EDD-0E42-8AA0-858E3B4E143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8804" y="3104958"/>
            <a:ext cx="956720" cy="1918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833A34D-94C4-E54D-9DEB-9ABC5AF428F0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7235" y="4247385"/>
            <a:ext cx="341681" cy="3325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008EBFE-E879-2C46-8DF1-78532F0CF59C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535" y="2707460"/>
            <a:ext cx="913428" cy="2892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41A31C4-597A-934F-81E5-38F1DE2372F7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4258" y="2691217"/>
            <a:ext cx="443838" cy="28466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63EA41F-198D-8C4E-9C1F-C6E3B9157D64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802" y="2711028"/>
            <a:ext cx="913427" cy="2523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14FB273-744E-744F-A6A9-3D0B4AF59F83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621" y="2731676"/>
            <a:ext cx="739604" cy="24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7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16632"/>
            <a:ext cx="838004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0070C0"/>
                </a:solidFill>
              </a:rPr>
              <a:t>New Space Economy : </a:t>
            </a:r>
            <a:r>
              <a:rPr lang="en-US" sz="3200" b="1" dirty="0" smtClean="0">
                <a:solidFill>
                  <a:srgbClr val="0070C0"/>
                </a:solidFill>
              </a:rPr>
              <a:t>Financing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71534-DF73-6F4F-B458-DB26CFE02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317" b="-1"/>
          <a:stretch/>
        </p:blipFill>
        <p:spPr>
          <a:xfrm>
            <a:off x="1493348" y="908720"/>
            <a:ext cx="6199929" cy="52565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21C31E-C9EE-EC44-A309-8957DCC66C27}"/>
              </a:ext>
            </a:extLst>
          </p:cNvPr>
          <p:cNvSpPr txBox="1"/>
          <p:nvPr/>
        </p:nvSpPr>
        <p:spPr>
          <a:xfrm>
            <a:off x="7037874" y="6165304"/>
            <a:ext cx="16385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2060"/>
                </a:solidFill>
              </a:rPr>
              <a:t>Source: Space </a:t>
            </a:r>
            <a:r>
              <a:rPr lang="en-US" sz="900" dirty="0" smtClean="0">
                <a:solidFill>
                  <a:srgbClr val="002060"/>
                </a:solidFill>
              </a:rPr>
              <a:t>Capital, 2020</a:t>
            </a:r>
            <a:endParaRPr lang="en-US" sz="9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83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119489"/>
            <a:ext cx="6993163" cy="563562"/>
          </a:xfrm>
        </p:spPr>
        <p:txBody>
          <a:bodyPr/>
          <a:lstStyle/>
          <a:p>
            <a:r>
              <a:rPr lang="fr-FR" sz="3200" dirty="0" err="1" smtClean="0">
                <a:solidFill>
                  <a:srgbClr val="0070C0"/>
                </a:solidFill>
              </a:rPr>
              <a:t>Equity</a:t>
            </a:r>
            <a:r>
              <a:rPr lang="fr-FR" sz="3200" dirty="0" smtClean="0">
                <a:solidFill>
                  <a:srgbClr val="0070C0"/>
                </a:solidFill>
              </a:rPr>
              <a:t> </a:t>
            </a:r>
            <a:r>
              <a:rPr lang="fr-FR" sz="3200" dirty="0" err="1" smtClean="0">
                <a:solidFill>
                  <a:srgbClr val="0070C0"/>
                </a:solidFill>
              </a:rPr>
              <a:t>Funding</a:t>
            </a:r>
            <a:r>
              <a:rPr lang="fr-FR" sz="3200" dirty="0" smtClean="0">
                <a:solidFill>
                  <a:srgbClr val="0070C0"/>
                </a:solidFill>
              </a:rPr>
              <a:t> : Sources</a:t>
            </a:r>
            <a:endParaRPr lang="fr-FR" sz="3200" dirty="0">
              <a:solidFill>
                <a:srgbClr val="0070C0"/>
              </a:solidFill>
            </a:endParaRPr>
          </a:p>
        </p:txBody>
      </p:sp>
      <p:graphicFrame>
        <p:nvGraphicFramePr>
          <p:cNvPr id="8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067087"/>
              </p:ext>
            </p:extLst>
          </p:nvPr>
        </p:nvGraphicFramePr>
        <p:xfrm>
          <a:off x="1331640" y="1772816"/>
          <a:ext cx="6786608" cy="3840480"/>
        </p:xfrm>
        <a:graphic>
          <a:graphicData uri="http://schemas.openxmlformats.org/drawingml/2006/table">
            <a:tbl>
              <a:tblPr/>
              <a:tblGrid>
                <a:gridCol w="1696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7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5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652">
                  <a:extLst>
                    <a:ext uri="{9D8B030D-6E8A-4147-A177-3AD203B41FA5}">
                      <a16:colId xmlns:a16="http://schemas.microsoft.com/office/drawing/2014/main" val="1278749138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Investor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Motivation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Criteria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Amounts (*)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25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Founders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friends, family (FFF)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Vision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Return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Confidence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50K – 100K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25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Private,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Business Angels,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Idealism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Return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Opportunity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100K –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Million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98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Financial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Venture capitalists, Private Equity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Return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Return On Investment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Product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Management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VC 2-75 Million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PE 100M – 1Billion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55976" y="573325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(*) : Source: Bryce 2019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7293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88640"/>
            <a:ext cx="838004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0070C0"/>
                </a:solidFill>
              </a:rPr>
              <a:t>New Space Company </a:t>
            </a:r>
            <a:r>
              <a:rPr lang="en-US" sz="3200" dirty="0" smtClean="0">
                <a:solidFill>
                  <a:srgbClr val="0070C0"/>
                </a:solidFill>
              </a:rPr>
              <a:t>Creation 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1758" y="1124744"/>
            <a:ext cx="85240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Incubators (e.g. ESA-BIC)</a:t>
            </a:r>
            <a:endParaRPr lang="en-US" sz="3200" b="1" dirty="0" smtClean="0">
              <a:solidFill>
                <a:srgbClr val="00B0F0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3200" b="1" dirty="0" smtClean="0"/>
              <a:t>Based upon a business plan to be submitted to and approved by a jury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/>
              <a:t>Start-ups are accommodated for max. 2 years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/>
              <a:t>Early financing is provided (</a:t>
            </a:r>
            <a:r>
              <a:rPr lang="en-US" sz="3200" b="1" dirty="0" err="1" smtClean="0"/>
              <a:t>appr</a:t>
            </a:r>
            <a:r>
              <a:rPr lang="en-US" sz="3200" b="1" dirty="0" smtClean="0"/>
              <a:t>. 50,000 -200</a:t>
            </a:r>
            <a:r>
              <a:rPr lang="en-US" sz="3200" b="1" dirty="0"/>
              <a:t>,</a:t>
            </a:r>
            <a:r>
              <a:rPr lang="en-US" sz="3200" b="1" dirty="0" smtClean="0"/>
              <a:t>000 USD)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4005064"/>
            <a:ext cx="4172123" cy="240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5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8864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rgbClr val="0070C0"/>
                </a:solidFill>
              </a:rPr>
              <a:t>New Space Business </a:t>
            </a:r>
            <a:r>
              <a:rPr lang="en-US" sz="3200" dirty="0" smtClean="0">
                <a:solidFill>
                  <a:srgbClr val="0070C0"/>
                </a:solidFill>
              </a:rPr>
              <a:t>Plan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sz="3200" dirty="0" smtClean="0">
                <a:solidFill>
                  <a:srgbClr val="00B050"/>
                </a:solidFill>
              </a:rPr>
              <a:t>10/20/30 rule (10slides/20minutes/font30)</a:t>
            </a:r>
            <a:endParaRPr lang="en-GB" sz="3200" b="1" dirty="0" smtClean="0">
              <a:solidFill>
                <a:srgbClr val="00B050"/>
              </a:solidFill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9288" y="1484784"/>
            <a:ext cx="8784976" cy="439261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pPr marL="514350" indent="-514350" algn="l" eaLnBrk="1" hangingPunct="1">
              <a:buFont typeface="+mj-lt"/>
              <a:buAutoNum type="arabicPeriod"/>
            </a:pPr>
            <a:r>
              <a:rPr lang="en-GB" sz="2800" b="1" dirty="0" smtClean="0">
                <a:solidFill>
                  <a:srgbClr val="00B050"/>
                </a:solidFill>
              </a:rPr>
              <a:t>TITLE</a:t>
            </a:r>
            <a:r>
              <a:rPr lang="en-GB" sz="2800" b="1" dirty="0" smtClean="0"/>
              <a:t> : company name, address, email</a:t>
            </a:r>
          </a:p>
          <a:p>
            <a:pPr marL="514350" indent="-514350" algn="l" eaLnBrk="1" hangingPunct="1">
              <a:buFont typeface="+mj-lt"/>
              <a:buAutoNum type="arabicPeriod"/>
            </a:pPr>
            <a:r>
              <a:rPr lang="en-GB" b="1" dirty="0" smtClean="0">
                <a:solidFill>
                  <a:srgbClr val="00B050"/>
                </a:solidFill>
              </a:rPr>
              <a:t>OPPORTUNITY</a:t>
            </a:r>
            <a:r>
              <a:rPr lang="en-GB" b="1" dirty="0" smtClean="0"/>
              <a:t> : Problem that you will solve</a:t>
            </a:r>
          </a:p>
          <a:p>
            <a:pPr marL="514350" indent="-514350" algn="l" eaLnBrk="1" hangingPunct="1">
              <a:buFont typeface="+mj-lt"/>
              <a:buAutoNum type="arabicPeriod"/>
            </a:pPr>
            <a:r>
              <a:rPr lang="en-GB" sz="2800" b="1" dirty="0" smtClean="0">
                <a:solidFill>
                  <a:srgbClr val="00B050"/>
                </a:solidFill>
              </a:rPr>
              <a:t>VALUE PROPOSITION </a:t>
            </a:r>
            <a:r>
              <a:rPr lang="en-GB" sz="2800" b="1" dirty="0" smtClean="0"/>
              <a:t>: What is your solution?</a:t>
            </a:r>
          </a:p>
          <a:p>
            <a:pPr marL="514350" indent="-514350" algn="l" eaLnBrk="1" hangingPunct="1">
              <a:buFont typeface="+mj-lt"/>
              <a:buAutoNum type="arabicPeriod"/>
            </a:pPr>
            <a:r>
              <a:rPr lang="en-GB" b="1" dirty="0" smtClean="0">
                <a:solidFill>
                  <a:srgbClr val="00B050"/>
                </a:solidFill>
              </a:rPr>
              <a:t>UNDERLYING MAGIC </a:t>
            </a:r>
            <a:r>
              <a:rPr lang="en-GB" b="1" dirty="0" smtClean="0"/>
              <a:t>: Which technology will be used? </a:t>
            </a:r>
          </a:p>
          <a:p>
            <a:pPr marL="514350" indent="-514350" algn="l" eaLnBrk="1" hangingPunct="1">
              <a:buFont typeface="+mj-lt"/>
              <a:buAutoNum type="arabicPeriod"/>
            </a:pPr>
            <a:r>
              <a:rPr lang="en-GB" b="1" dirty="0" smtClean="0">
                <a:solidFill>
                  <a:srgbClr val="00B050"/>
                </a:solidFill>
              </a:rPr>
              <a:t>MARKET</a:t>
            </a:r>
            <a:r>
              <a:rPr lang="en-GB" b="1" dirty="0" smtClean="0"/>
              <a:t> : which market and market share?</a:t>
            </a:r>
            <a:endParaRPr lang="en-GB" sz="2800" b="1" dirty="0" smtClean="0"/>
          </a:p>
          <a:p>
            <a:pPr marL="514350" indent="-514350" algn="l" eaLnBrk="1" hangingPunct="1">
              <a:buFont typeface="+mj-lt"/>
              <a:buAutoNum type="arabicPeriod"/>
            </a:pPr>
            <a:r>
              <a:rPr lang="en-GB" b="1" dirty="0" smtClean="0">
                <a:solidFill>
                  <a:srgbClr val="00B050"/>
                </a:solidFill>
              </a:rPr>
              <a:t>GO-TO-MARKET </a:t>
            </a:r>
            <a:r>
              <a:rPr lang="en-GB" b="1" dirty="0" smtClean="0"/>
              <a:t>: How will you capture that market?</a:t>
            </a:r>
          </a:p>
          <a:p>
            <a:pPr marL="514350" indent="-514350" algn="l" eaLnBrk="1" hangingPunct="1">
              <a:buFont typeface="+mj-lt"/>
              <a:buAutoNum type="arabicPeriod"/>
            </a:pPr>
            <a:r>
              <a:rPr lang="en-GB" b="1" dirty="0" smtClean="0">
                <a:solidFill>
                  <a:srgbClr val="00B050"/>
                </a:solidFill>
              </a:rPr>
              <a:t>COMPETITION</a:t>
            </a:r>
            <a:r>
              <a:rPr lang="en-GB" b="1" dirty="0" smtClean="0"/>
              <a:t> : Present and future competitors?</a:t>
            </a:r>
          </a:p>
          <a:p>
            <a:pPr marL="514350" indent="-514350" algn="l" eaLnBrk="1" hangingPunct="1">
              <a:buFont typeface="+mj-lt"/>
              <a:buAutoNum type="arabicPeriod"/>
            </a:pPr>
            <a:r>
              <a:rPr lang="en-GB" b="1" dirty="0" smtClean="0">
                <a:solidFill>
                  <a:srgbClr val="00B050"/>
                </a:solidFill>
              </a:rPr>
              <a:t>TEAM </a:t>
            </a:r>
            <a:r>
              <a:rPr lang="en-GB" b="1" dirty="0" smtClean="0"/>
              <a:t>: Key players, education and experience</a:t>
            </a:r>
          </a:p>
          <a:p>
            <a:pPr marL="514350" indent="-514350" algn="l" eaLnBrk="1" hangingPunct="1">
              <a:buFont typeface="+mj-lt"/>
              <a:buAutoNum type="arabicPeriod"/>
            </a:pPr>
            <a:r>
              <a:rPr lang="en-GB" sz="2800" b="1" dirty="0" smtClean="0">
                <a:solidFill>
                  <a:srgbClr val="00B050"/>
                </a:solidFill>
              </a:rPr>
              <a:t>FINANCIALS</a:t>
            </a:r>
            <a:r>
              <a:rPr lang="en-GB" sz="2800" b="1" dirty="0" smtClean="0"/>
              <a:t> : 5 year projection of income/expenses</a:t>
            </a:r>
          </a:p>
          <a:p>
            <a:pPr marL="514350" indent="-514350" algn="l" eaLnBrk="1" hangingPunct="1">
              <a:buFont typeface="+mj-lt"/>
              <a:buAutoNum type="arabicPeriod"/>
            </a:pPr>
            <a:r>
              <a:rPr lang="en-GB" b="1" dirty="0" smtClean="0">
                <a:solidFill>
                  <a:srgbClr val="00B050"/>
                </a:solidFill>
              </a:rPr>
              <a:t>FUNDING</a:t>
            </a:r>
            <a:r>
              <a:rPr lang="en-GB" b="1" dirty="0" smtClean="0"/>
              <a:t> : your funding ask and your offer (% shares)</a:t>
            </a:r>
            <a:endParaRPr lang="en-GB" sz="2800" b="1" dirty="0" smtClean="0"/>
          </a:p>
          <a:p>
            <a:pPr eaLnBrk="1" hangingPunct="1"/>
            <a:endParaRPr lang="en-GB" sz="2800" dirty="0" smtClean="0">
              <a:solidFill>
                <a:srgbClr val="00B050"/>
              </a:solidFill>
            </a:endParaRPr>
          </a:p>
          <a:p>
            <a:pPr eaLnBrk="1" hangingPunct="1"/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262003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16632"/>
            <a:ext cx="838004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0070C0"/>
                </a:solidFill>
              </a:rPr>
              <a:t>New Space Economy : </a:t>
            </a:r>
            <a:r>
              <a:rPr lang="en-US" sz="3200" dirty="0" smtClean="0">
                <a:solidFill>
                  <a:srgbClr val="0070C0"/>
                </a:solidFill>
              </a:rPr>
              <a:t>Outlook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40" y="946050"/>
            <a:ext cx="7310388" cy="536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6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8864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0070C0"/>
                </a:solidFill>
              </a:rPr>
              <a:t>References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1268760"/>
            <a:ext cx="8175654" cy="4679950"/>
          </a:xfrm>
          <a:prstGeom prst="rect">
            <a:avLst/>
          </a:prstGeom>
        </p:spPr>
        <p:txBody>
          <a:bodyPr/>
          <a:lstStyle/>
          <a:p>
            <a:pPr algn="l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800" b="1" dirty="0" smtClean="0"/>
              <a:t>Web sites</a:t>
            </a:r>
            <a:r>
              <a:rPr lang="en-US" sz="2800" dirty="0" smtClean="0"/>
              <a:t> (e.g.www.space.com, www.eurospace.org,                      www.spacefoundation.org…)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800" b="1" dirty="0" smtClean="0"/>
              <a:t>Specialized reports</a:t>
            </a:r>
            <a:r>
              <a:rPr lang="en-US" sz="2800" dirty="0" smtClean="0"/>
              <a:t> (e.g</a:t>
            </a:r>
            <a:r>
              <a:rPr lang="en-US" sz="2800" dirty="0" smtClean="0"/>
              <a:t>. </a:t>
            </a:r>
            <a:r>
              <a:rPr lang="en-US" sz="2800" dirty="0" smtClean="0"/>
              <a:t>Bryce, NSR, Euroconsult)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800" b="1" dirty="0" smtClean="0"/>
              <a:t>SIA</a:t>
            </a:r>
            <a:r>
              <a:rPr lang="en-US" sz="2800" dirty="0" smtClean="0"/>
              <a:t>, State of the Satellite Industry, </a:t>
            </a:r>
            <a:r>
              <a:rPr lang="en-US" dirty="0" smtClean="0"/>
              <a:t>June </a:t>
            </a:r>
            <a:r>
              <a:rPr lang="en-US" dirty="0" smtClean="0"/>
              <a:t>2020</a:t>
            </a:r>
            <a:endParaRPr lang="en-US" sz="2800" dirty="0" smtClean="0"/>
          </a:p>
          <a:p>
            <a:pPr algn="l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800" b="1" dirty="0" smtClean="0"/>
              <a:t>Space Foundation</a:t>
            </a:r>
            <a:r>
              <a:rPr lang="en-US" sz="2800" dirty="0" smtClean="0"/>
              <a:t>, The Space Report 2019</a:t>
            </a:r>
          </a:p>
          <a:p>
            <a:pPr algn="l">
              <a:lnSpc>
                <a:spcPct val="80000"/>
              </a:lnSpc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b="1" dirty="0"/>
              <a:t>Bryce Space and Technology</a:t>
            </a:r>
            <a:r>
              <a:rPr lang="en-US" dirty="0"/>
              <a:t>, </a:t>
            </a:r>
            <a:r>
              <a:rPr lang="en-US" dirty="0" smtClean="0"/>
              <a:t>2020. </a:t>
            </a:r>
            <a:r>
              <a:rPr lang="fr-FR" altLang="fr-FR" i="1" dirty="0" smtClean="0"/>
              <a:t>Start-up </a:t>
            </a:r>
            <a:r>
              <a:rPr lang="fr-FR" altLang="fr-FR" i="1" dirty="0"/>
              <a:t>Report </a:t>
            </a:r>
            <a:r>
              <a:rPr lang="fr-FR" altLang="fr-FR" i="1" dirty="0" smtClean="0"/>
              <a:t>2020 </a:t>
            </a:r>
            <a:r>
              <a:rPr lang="fr-FR" altLang="fr-FR" dirty="0" smtClean="0"/>
              <a:t>(Bryce </a:t>
            </a:r>
            <a:r>
              <a:rPr lang="fr-FR" altLang="fr-FR" dirty="0" err="1" smtClean="0"/>
              <a:t>website</a:t>
            </a:r>
            <a:r>
              <a:rPr lang="fr-FR" altLang="fr-FR" dirty="0"/>
              <a:t>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brycetech.com/reports</a:t>
            </a:r>
            <a:r>
              <a:rPr lang="en-US" dirty="0" smtClean="0"/>
              <a:t>)</a:t>
            </a:r>
            <a:endParaRPr lang="fr-FR" altLang="fr-FR" dirty="0"/>
          </a:p>
          <a:p>
            <a:pPr algn="l">
              <a:lnSpc>
                <a:spcPct val="80000"/>
              </a:lnSpc>
              <a:buFont typeface="Wingdings" pitchFamily="2" charset="2"/>
              <a:buChar char="Ø"/>
            </a:pPr>
            <a:r>
              <a:rPr lang="en-US" b="1" dirty="0" smtClean="0"/>
              <a:t>Morgan Stanley </a:t>
            </a:r>
            <a:r>
              <a:rPr lang="en-US" dirty="0" smtClean="0"/>
              <a:t>: Space: Investment Implications of the Final Frontier (Nov. 2017) </a:t>
            </a:r>
            <a:endParaRPr lang="en-US" sz="2800" dirty="0" smtClean="0"/>
          </a:p>
          <a:p>
            <a:pPr algn="l">
              <a:lnSpc>
                <a:spcPct val="80000"/>
              </a:lnSpc>
              <a:buFont typeface="Wingdings" pitchFamily="2" charset="2"/>
              <a:buChar char="Ø"/>
            </a:pPr>
            <a:r>
              <a:rPr lang="en-US" b="1" dirty="0"/>
              <a:t>Peeters, W., </a:t>
            </a:r>
            <a:r>
              <a:rPr lang="en-US" dirty="0"/>
              <a:t>Towards a definition of New Space? </a:t>
            </a:r>
            <a:r>
              <a:rPr lang="en-US" dirty="0" smtClean="0"/>
              <a:t> </a:t>
            </a:r>
            <a:r>
              <a:rPr lang="en-US" i="1" dirty="0"/>
              <a:t>New Space</a:t>
            </a:r>
            <a:r>
              <a:rPr lang="en-US" dirty="0"/>
              <a:t> Vol 6(3) (2018), pp. </a:t>
            </a:r>
            <a:r>
              <a:rPr lang="en-US" dirty="0" smtClean="0"/>
              <a:t>187-19</a:t>
            </a:r>
            <a:r>
              <a:rPr lang="en-US" sz="2800" dirty="0" smtClean="0"/>
              <a:t>0.</a:t>
            </a:r>
          </a:p>
          <a:p>
            <a:pPr algn="l">
              <a:lnSpc>
                <a:spcPct val="80000"/>
              </a:lnSpc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75133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97769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0070C0"/>
                </a:solidFill>
              </a:rPr>
              <a:t>The three phases of space business</a:t>
            </a:r>
            <a:r>
              <a:rPr lang="en-US" sz="3200" b="1" dirty="0" smtClean="0">
                <a:solidFill>
                  <a:srgbClr val="0070C0"/>
                </a:solidFill>
              </a:rPr>
              <a:t/>
            </a:r>
            <a:br>
              <a:rPr lang="en-US" sz="3200" b="1" dirty="0" smtClean="0">
                <a:solidFill>
                  <a:srgbClr val="0070C0"/>
                </a:solidFill>
              </a:rPr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2800" b="1" dirty="0" smtClean="0"/>
              <a:t>New Space Effect</a:t>
            </a:r>
            <a:endParaRPr lang="en-US" sz="2800" b="1" dirty="0" smtClean="0">
              <a:solidFill>
                <a:schemeClr val="accent2"/>
              </a:solidFill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6934200" y="6484938"/>
            <a:ext cx="1752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sz="1800">
              <a:solidFill>
                <a:schemeClr val="tx2"/>
              </a:solidFill>
              <a:latin typeface="Garamond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41" y="2132856"/>
            <a:ext cx="5583653" cy="28803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67894" y="3212976"/>
            <a:ext cx="1000449" cy="12961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New Space </a:t>
            </a:r>
            <a:r>
              <a:rPr lang="fr-FR" sz="1400" dirty="0" err="1" smtClean="0">
                <a:solidFill>
                  <a:schemeClr val="tx1"/>
                </a:solidFill>
              </a:rPr>
              <a:t>Companies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6587294" y="4509120"/>
            <a:ext cx="1296144" cy="1152128"/>
          </a:xfrm>
          <a:prstGeom prst="upArrow">
            <a:avLst>
              <a:gd name="adj1" fmla="val 57767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 smtClean="0"/>
              <a:t>Equity</a:t>
            </a:r>
            <a:r>
              <a:rPr lang="fr-FR" sz="1200" dirty="0" smtClean="0"/>
              <a:t> </a:t>
            </a:r>
            <a:r>
              <a:rPr lang="fr-FR" sz="1200" dirty="0" err="1" smtClean="0"/>
              <a:t>funding</a:t>
            </a:r>
            <a:endParaRPr lang="en-US" sz="1200" dirty="0"/>
          </a:p>
        </p:txBody>
      </p:sp>
      <p:sp>
        <p:nvSpPr>
          <p:cNvPr id="6" name="Up Arrow 5"/>
          <p:cNvSpPr/>
          <p:nvPr/>
        </p:nvSpPr>
        <p:spPr>
          <a:xfrm>
            <a:off x="6993980" y="2723772"/>
            <a:ext cx="484632" cy="4892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60232" y="1901980"/>
            <a:ext cx="1150268" cy="80694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New </a:t>
            </a:r>
            <a:r>
              <a:rPr lang="fr-FR" dirty="0" err="1" smtClean="0"/>
              <a:t>Markets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>
            <a:off x="5364088" y="2305450"/>
            <a:ext cx="1296144" cy="403470"/>
          </a:xfrm>
          <a:prstGeom prst="straightConnector1">
            <a:avLst/>
          </a:prstGeom>
          <a:ln w="508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364088" y="4365104"/>
            <a:ext cx="129614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39552" y="5949280"/>
            <a:ext cx="8147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1.GOVERNMENTAL SPACE           2. COMMERCIAL SPACE              3. NEW SPACE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31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7139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0070C0"/>
                </a:solidFill>
              </a:rPr>
              <a:t>At present : ¾ Commercial and NewSpace</a:t>
            </a:r>
            <a:r>
              <a:rPr lang="en-US" sz="4000" b="1" i="1" dirty="0" smtClean="0">
                <a:solidFill>
                  <a:srgbClr val="0070C0"/>
                </a:solidFill>
              </a:rPr>
              <a:t/>
            </a:r>
            <a:br>
              <a:rPr lang="en-US" sz="4000" b="1" i="1" dirty="0" smtClean="0">
                <a:solidFill>
                  <a:srgbClr val="0070C0"/>
                </a:solidFill>
              </a:rPr>
            </a:br>
            <a:endParaRPr lang="en-US" sz="2400" b="1" i="1" dirty="0" smtClean="0">
              <a:solidFill>
                <a:srgbClr val="0070C0"/>
              </a:solidFill>
            </a:endParaRP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buFontTx/>
              <a:buNone/>
            </a:pPr>
            <a:endParaRPr lang="en-US" smtClean="0"/>
          </a:p>
          <a:p>
            <a:pPr algn="ctr" eaLnBrk="1" hangingPunct="1">
              <a:buFontTx/>
              <a:buNone/>
            </a:pP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156176" y="5949280"/>
            <a:ext cx="2679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smtClean="0">
                <a:solidFill>
                  <a:srgbClr val="0070C0"/>
                </a:solidFill>
              </a:rPr>
              <a:t>(SIA/Bryce, </a:t>
            </a:r>
            <a:r>
              <a:rPr lang="fr-FR" sz="2000" b="1" i="1" dirty="0" smtClean="0">
                <a:solidFill>
                  <a:srgbClr val="0070C0"/>
                </a:solidFill>
              </a:rPr>
              <a:t>2020)</a:t>
            </a:r>
            <a:endParaRPr lang="en-US" sz="2000" b="1" i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37" r="-2085"/>
          <a:stretch/>
        </p:blipFill>
        <p:spPr>
          <a:xfrm>
            <a:off x="822960" y="1124744"/>
            <a:ext cx="7726680" cy="464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3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A52D3-C7C1-324D-B6FD-521093BFA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693" y="139599"/>
            <a:ext cx="6552729" cy="563562"/>
          </a:xfrm>
        </p:spPr>
        <p:txBody>
          <a:bodyPr/>
          <a:lstStyle/>
          <a:p>
            <a:r>
              <a:rPr lang="fr-FR" sz="3200" dirty="0" err="1" smtClean="0">
                <a:solidFill>
                  <a:srgbClr val="00B050"/>
                </a:solidFill>
                <a:latin typeface="+mj-lt"/>
              </a:rPr>
              <a:t>Novel</a:t>
            </a:r>
            <a:r>
              <a:rPr lang="fr-FR" sz="3200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fr-FR" sz="3200" dirty="0" err="1" smtClean="0">
                <a:solidFill>
                  <a:srgbClr val="00B050"/>
                </a:solidFill>
                <a:latin typeface="+mj-lt"/>
              </a:rPr>
              <a:t>Approaches</a:t>
            </a:r>
            <a:r>
              <a:rPr lang="fr-FR" sz="3200" dirty="0" smtClean="0">
                <a:solidFill>
                  <a:srgbClr val="0070C0"/>
                </a:solidFill>
                <a:latin typeface="+mj-lt"/>
              </a:rPr>
              <a:t>: New Space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2711B-DC53-0B43-9479-F65ABD85ECC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4110" y="1370744"/>
            <a:ext cx="8352929" cy="4739461"/>
          </a:xfrm>
        </p:spPr>
        <p:txBody>
          <a:bodyPr/>
          <a:lstStyle/>
          <a:p>
            <a:r>
              <a:rPr lang="en-US" b="1" dirty="0">
                <a:solidFill>
                  <a:srgbClr val="01144E"/>
                </a:solidFill>
              </a:rPr>
              <a:t>NEW APPROACH: </a:t>
            </a:r>
            <a:r>
              <a:rPr lang="en-US" dirty="0">
                <a:solidFill>
                  <a:srgbClr val="01144E"/>
                </a:solidFill>
              </a:rPr>
              <a:t>thinking space business out of the box</a:t>
            </a:r>
          </a:p>
          <a:p>
            <a:endParaRPr lang="en-US" dirty="0"/>
          </a:p>
        </p:txBody>
      </p:sp>
      <p:sp>
        <p:nvSpPr>
          <p:cNvPr id="30" name="ZoneTexte 11">
            <a:extLst>
              <a:ext uri="{FF2B5EF4-FFF2-40B4-BE49-F238E27FC236}">
                <a16:creationId xmlns:a16="http://schemas.microsoft.com/office/drawing/2014/main" id="{7C1802ED-420D-A246-A939-63658DD7DD9B}"/>
              </a:ext>
            </a:extLst>
          </p:cNvPr>
          <p:cNvSpPr txBox="1"/>
          <p:nvPr/>
        </p:nvSpPr>
        <p:spPr>
          <a:xfrm>
            <a:off x="2276329" y="2232516"/>
            <a:ext cx="22142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60000"/>
            </a:pPr>
            <a:r>
              <a:rPr lang="en-US" sz="135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SPACE</a:t>
            </a:r>
          </a:p>
          <a:p>
            <a:pPr algn="ctr">
              <a:buSzPct val="60000"/>
            </a:pPr>
            <a:endParaRPr lang="fr-FR" sz="135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ZoneTexte 12">
            <a:extLst>
              <a:ext uri="{FF2B5EF4-FFF2-40B4-BE49-F238E27FC236}">
                <a16:creationId xmlns:a16="http://schemas.microsoft.com/office/drawing/2014/main" id="{5D7C6A2F-5660-F647-961C-5EAD2C8C52D6}"/>
              </a:ext>
            </a:extLst>
          </p:cNvPr>
          <p:cNvSpPr txBox="1"/>
          <p:nvPr/>
        </p:nvSpPr>
        <p:spPr>
          <a:xfrm>
            <a:off x="4783926" y="2278387"/>
            <a:ext cx="22142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60000"/>
            </a:pPr>
            <a:r>
              <a:rPr lang="en-US" sz="13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 SPACE</a:t>
            </a:r>
          </a:p>
          <a:p>
            <a:pPr algn="ctr">
              <a:buSzPct val="60000"/>
            </a:pPr>
            <a:endParaRPr lang="fr-FR" sz="135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122">
            <a:extLst>
              <a:ext uri="{FF2B5EF4-FFF2-40B4-BE49-F238E27FC236}">
                <a16:creationId xmlns:a16="http://schemas.microsoft.com/office/drawing/2014/main" id="{3EEEFB82-EAEF-824C-8789-00885F366880}"/>
              </a:ext>
            </a:extLst>
          </p:cNvPr>
          <p:cNvSpPr/>
          <p:nvPr/>
        </p:nvSpPr>
        <p:spPr>
          <a:xfrm flipH="1">
            <a:off x="722090" y="3208081"/>
            <a:ext cx="3240000" cy="383107"/>
          </a:xfrm>
          <a:prstGeom prst="homePlate">
            <a:avLst/>
          </a:prstGeom>
          <a:solidFill>
            <a:srgbClr val="00CCA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CA" altLang="zh-CN" sz="1350" b="1" dirty="0">
                <a:solidFill>
                  <a:prstClr val="white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Software Driven</a:t>
            </a:r>
          </a:p>
        </p:txBody>
      </p:sp>
      <p:sp>
        <p:nvSpPr>
          <p:cNvPr id="33" name="123">
            <a:extLst>
              <a:ext uri="{FF2B5EF4-FFF2-40B4-BE49-F238E27FC236}">
                <a16:creationId xmlns:a16="http://schemas.microsoft.com/office/drawing/2014/main" id="{0A23852E-F079-CB48-8370-E2D4BE288554}"/>
              </a:ext>
            </a:extLst>
          </p:cNvPr>
          <p:cNvSpPr/>
          <p:nvPr/>
        </p:nvSpPr>
        <p:spPr>
          <a:xfrm flipH="1">
            <a:off x="722090" y="3756825"/>
            <a:ext cx="3240000" cy="383107"/>
          </a:xfrm>
          <a:prstGeom prst="homePlate">
            <a:avLst/>
          </a:prstGeom>
          <a:solidFill>
            <a:srgbClr val="EA7E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CA" altLang="zh-CN" sz="1350" b="1" dirty="0">
                <a:solidFill>
                  <a:prstClr val="white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Application Oriented</a:t>
            </a:r>
          </a:p>
        </p:txBody>
      </p:sp>
      <p:sp>
        <p:nvSpPr>
          <p:cNvPr id="34" name="124">
            <a:extLst>
              <a:ext uri="{FF2B5EF4-FFF2-40B4-BE49-F238E27FC236}">
                <a16:creationId xmlns:a16="http://schemas.microsoft.com/office/drawing/2014/main" id="{ECEA56F8-CA2C-1D42-9840-7AE5AAB2D908}"/>
              </a:ext>
            </a:extLst>
          </p:cNvPr>
          <p:cNvSpPr/>
          <p:nvPr/>
        </p:nvSpPr>
        <p:spPr>
          <a:xfrm flipH="1">
            <a:off x="722090" y="4305568"/>
            <a:ext cx="3240001" cy="383107"/>
          </a:xfrm>
          <a:prstGeom prst="homePlate">
            <a:avLst/>
          </a:prstGeom>
          <a:solidFill>
            <a:srgbClr val="7D479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CA" altLang="zh-CN" sz="1350" b="1" dirty="0">
                <a:solidFill>
                  <a:prstClr val="white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Standardization</a:t>
            </a:r>
          </a:p>
        </p:txBody>
      </p:sp>
      <p:sp>
        <p:nvSpPr>
          <p:cNvPr id="35" name="30">
            <a:extLst>
              <a:ext uri="{FF2B5EF4-FFF2-40B4-BE49-F238E27FC236}">
                <a16:creationId xmlns:a16="http://schemas.microsoft.com/office/drawing/2014/main" id="{53B12757-AFD2-D840-AC21-DFBA9DFB13C3}"/>
              </a:ext>
            </a:extLst>
          </p:cNvPr>
          <p:cNvSpPr/>
          <p:nvPr/>
        </p:nvSpPr>
        <p:spPr>
          <a:xfrm>
            <a:off x="4679151" y="3210072"/>
            <a:ext cx="3240000" cy="383107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rtlCol="0" anchor="ctr"/>
          <a:lstStyle/>
          <a:p>
            <a:pPr defTabSz="914171"/>
            <a:r>
              <a:rPr lang="en-CA" altLang="zh-CN" sz="1350" b="1" kern="0" dirty="0">
                <a:solidFill>
                  <a:schemeClr val="bg1"/>
                </a:solidFill>
                <a:latin typeface="Leelawadee" panose="020B0502040204020203" pitchFamily="34" charset="-34"/>
                <a:ea typeface="微软雅黑" pitchFamily="34" charset="-122"/>
                <a:cs typeface="Leelawadee" panose="020B0502040204020203" pitchFamily="34" charset="-34"/>
              </a:rPr>
              <a:t>Hardware Driven</a:t>
            </a:r>
          </a:p>
        </p:txBody>
      </p:sp>
      <p:sp>
        <p:nvSpPr>
          <p:cNvPr id="36" name="131">
            <a:extLst>
              <a:ext uri="{FF2B5EF4-FFF2-40B4-BE49-F238E27FC236}">
                <a16:creationId xmlns:a16="http://schemas.microsoft.com/office/drawing/2014/main" id="{67FBED15-3E54-5944-8268-E684A1609530}"/>
              </a:ext>
            </a:extLst>
          </p:cNvPr>
          <p:cNvSpPr/>
          <p:nvPr/>
        </p:nvSpPr>
        <p:spPr>
          <a:xfrm>
            <a:off x="4679151" y="3758815"/>
            <a:ext cx="3240000" cy="383107"/>
          </a:xfrm>
          <a:prstGeom prst="homePlate">
            <a:avLst/>
          </a:prstGeom>
          <a:solidFill>
            <a:schemeClr val="tx1">
              <a:lumMod val="50000"/>
              <a:lumOff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rtlCol="0" anchor="ctr"/>
          <a:lstStyle/>
          <a:p>
            <a:pPr defTabSz="914171">
              <a:defRPr/>
            </a:pPr>
            <a:r>
              <a:rPr lang="en-CA" altLang="zh-CN" sz="1350" b="1" kern="0" dirty="0">
                <a:solidFill>
                  <a:sysClr val="window" lastClr="FFFFFF"/>
                </a:solidFill>
                <a:latin typeface="Leelawadee" panose="020B0502040204020203" pitchFamily="34" charset="-34"/>
                <a:ea typeface="微软雅黑" pitchFamily="34" charset="-122"/>
                <a:cs typeface="Leelawadee" panose="020B0502040204020203" pitchFamily="34" charset="-34"/>
              </a:rPr>
              <a:t>Techno Push</a:t>
            </a:r>
          </a:p>
        </p:txBody>
      </p:sp>
      <p:sp>
        <p:nvSpPr>
          <p:cNvPr id="37" name="132">
            <a:extLst>
              <a:ext uri="{FF2B5EF4-FFF2-40B4-BE49-F238E27FC236}">
                <a16:creationId xmlns:a16="http://schemas.microsoft.com/office/drawing/2014/main" id="{E1DF0843-1C4F-944D-BC40-BCA073233810}"/>
              </a:ext>
            </a:extLst>
          </p:cNvPr>
          <p:cNvSpPr/>
          <p:nvPr/>
        </p:nvSpPr>
        <p:spPr>
          <a:xfrm>
            <a:off x="4679152" y="4307558"/>
            <a:ext cx="3240000" cy="383107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rtlCol="0" anchor="ctr"/>
          <a:lstStyle/>
          <a:p>
            <a:pPr defTabSz="914171">
              <a:defRPr/>
            </a:pPr>
            <a:r>
              <a:rPr lang="en-CA" altLang="zh-CN" sz="1350" b="1" kern="0" dirty="0">
                <a:solidFill>
                  <a:sysClr val="window" lastClr="FFFFFF"/>
                </a:solidFill>
                <a:latin typeface="Leelawadee" panose="020B0502040204020203" pitchFamily="34" charset="-34"/>
                <a:ea typeface="微软雅黑" pitchFamily="34" charset="-122"/>
                <a:cs typeface="Leelawadee" panose="020B0502040204020203" pitchFamily="34" charset="-34"/>
              </a:rPr>
              <a:t>Customization</a:t>
            </a:r>
          </a:p>
        </p:txBody>
      </p:sp>
      <p:sp>
        <p:nvSpPr>
          <p:cNvPr id="38" name="124">
            <a:extLst>
              <a:ext uri="{FF2B5EF4-FFF2-40B4-BE49-F238E27FC236}">
                <a16:creationId xmlns:a16="http://schemas.microsoft.com/office/drawing/2014/main" id="{F2E9C4D6-DF93-9349-8968-2EED86F02025}"/>
              </a:ext>
            </a:extLst>
          </p:cNvPr>
          <p:cNvSpPr/>
          <p:nvPr/>
        </p:nvSpPr>
        <p:spPr>
          <a:xfrm flipH="1">
            <a:off x="722090" y="2659338"/>
            <a:ext cx="3240001" cy="383107"/>
          </a:xfrm>
          <a:prstGeom prst="homePlate">
            <a:avLst/>
          </a:prstGeom>
          <a:solidFill>
            <a:srgbClr val="FFB850"/>
          </a:solidFill>
          <a:ln w="19050">
            <a:noFill/>
          </a:ln>
          <a:effectLst>
            <a:innerShdw blurRad="88900">
              <a:srgbClr val="D28008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CA" altLang="zh-CN" sz="1350" b="1" dirty="0">
                <a:solidFill>
                  <a:prstClr val="white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Low-cost Model</a:t>
            </a:r>
          </a:p>
        </p:txBody>
      </p:sp>
      <p:sp>
        <p:nvSpPr>
          <p:cNvPr id="39" name="132">
            <a:extLst>
              <a:ext uri="{FF2B5EF4-FFF2-40B4-BE49-F238E27FC236}">
                <a16:creationId xmlns:a16="http://schemas.microsoft.com/office/drawing/2014/main" id="{D738DD25-7CFF-5643-BDAA-CAED90F4031F}"/>
              </a:ext>
            </a:extLst>
          </p:cNvPr>
          <p:cNvSpPr/>
          <p:nvPr/>
        </p:nvSpPr>
        <p:spPr>
          <a:xfrm>
            <a:off x="4679151" y="2661330"/>
            <a:ext cx="3240000" cy="383107"/>
          </a:xfrm>
          <a:prstGeom prst="homePlate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rtlCol="0" anchor="ctr"/>
          <a:lstStyle/>
          <a:p>
            <a:pPr defTabSz="914171"/>
            <a:r>
              <a:rPr lang="en-CA" altLang="zh-CN" sz="1350" b="1" kern="0" dirty="0">
                <a:solidFill>
                  <a:sysClr val="window" lastClr="FFFFFF"/>
                </a:solidFill>
                <a:latin typeface="Leelawadee" panose="020B0502040204020203" pitchFamily="34" charset="-34"/>
                <a:ea typeface="微软雅黑" pitchFamily="34" charset="-122"/>
                <a:cs typeface="Leelawadee" panose="020B0502040204020203" pitchFamily="34" charset="-34"/>
              </a:rPr>
              <a:t>High-cost, High-quality</a:t>
            </a:r>
          </a:p>
        </p:txBody>
      </p:sp>
      <p:sp>
        <p:nvSpPr>
          <p:cNvPr id="40" name="ZoneTexte 11">
            <a:extLst>
              <a:ext uri="{FF2B5EF4-FFF2-40B4-BE49-F238E27FC236}">
                <a16:creationId xmlns:a16="http://schemas.microsoft.com/office/drawing/2014/main" id="{9EE4175B-B1D2-E649-944D-499D8CDF6E67}"/>
              </a:ext>
            </a:extLst>
          </p:cNvPr>
          <p:cNvSpPr txBox="1"/>
          <p:nvPr/>
        </p:nvSpPr>
        <p:spPr>
          <a:xfrm>
            <a:off x="3213497" y="3486560"/>
            <a:ext cx="22142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60000"/>
            </a:pPr>
            <a:r>
              <a:rPr lang="en-US" sz="1350" b="1" dirty="0">
                <a:solidFill>
                  <a:srgbClr val="322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</a:t>
            </a:r>
          </a:p>
          <a:p>
            <a:pPr algn="ctr">
              <a:buSzPct val="60000"/>
            </a:pPr>
            <a:endParaRPr lang="fr-FR" sz="1350" b="1" dirty="0">
              <a:solidFill>
                <a:srgbClr val="245E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124">
            <a:extLst>
              <a:ext uri="{FF2B5EF4-FFF2-40B4-BE49-F238E27FC236}">
                <a16:creationId xmlns:a16="http://schemas.microsoft.com/office/drawing/2014/main" id="{43094D33-2F0D-BF44-BD2E-2232E98FB4E5}"/>
              </a:ext>
            </a:extLst>
          </p:cNvPr>
          <p:cNvSpPr/>
          <p:nvPr/>
        </p:nvSpPr>
        <p:spPr>
          <a:xfrm flipH="1">
            <a:off x="722089" y="4829391"/>
            <a:ext cx="3240001" cy="383107"/>
          </a:xfrm>
          <a:prstGeom prst="homePlate">
            <a:avLst/>
          </a:prstGeom>
          <a:solidFill>
            <a:srgbClr val="01C8D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CA" altLang="zh-CN" sz="1350" b="1" dirty="0">
                <a:solidFill>
                  <a:prstClr val="white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Higher Tech. and Business Risks</a:t>
            </a:r>
          </a:p>
        </p:txBody>
      </p:sp>
      <p:sp>
        <p:nvSpPr>
          <p:cNvPr id="42" name="132">
            <a:extLst>
              <a:ext uri="{FF2B5EF4-FFF2-40B4-BE49-F238E27FC236}">
                <a16:creationId xmlns:a16="http://schemas.microsoft.com/office/drawing/2014/main" id="{1502C188-077C-6647-AF36-23DEBA3FCF92}"/>
              </a:ext>
            </a:extLst>
          </p:cNvPr>
          <p:cNvSpPr/>
          <p:nvPr/>
        </p:nvSpPr>
        <p:spPr>
          <a:xfrm>
            <a:off x="4679151" y="4831381"/>
            <a:ext cx="3240000" cy="383107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72" tIns="34286" rIns="68572" bIns="34286" rtlCol="0" anchor="ctr"/>
          <a:lstStyle/>
          <a:p>
            <a:pPr defTabSz="914171">
              <a:defRPr/>
            </a:pPr>
            <a:r>
              <a:rPr lang="en-CA" altLang="zh-CN" sz="1350" b="1" kern="0" dirty="0">
                <a:solidFill>
                  <a:sysClr val="window" lastClr="FFFFFF"/>
                </a:solidFill>
                <a:latin typeface="Leelawadee" panose="020B0502040204020203" pitchFamily="34" charset="-34"/>
                <a:ea typeface="微软雅黑" pitchFamily="34" charset="-122"/>
                <a:cs typeface="Leelawadee" panose="020B0502040204020203" pitchFamily="34" charset="-34"/>
              </a:rPr>
              <a:t>Risk adverse</a:t>
            </a:r>
          </a:p>
        </p:txBody>
      </p:sp>
    </p:spTree>
    <p:extLst>
      <p:ext uri="{BB962C8B-B14F-4D97-AF65-F5344CB8AC3E}">
        <p14:creationId xmlns:p14="http://schemas.microsoft.com/office/powerpoint/2010/main" val="391457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1429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rgbClr val="0070C0"/>
                </a:solidFill>
                <a:cs typeface="Times New Roman" pitchFamily="18" charset="0"/>
              </a:rPr>
              <a:t>New Space : Applications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72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752600"/>
            <a:ext cx="7772400" cy="4114800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ct val="20000"/>
              </a:spcAft>
              <a:buFontTx/>
              <a:buNone/>
            </a:pPr>
            <a:r>
              <a:rPr lang="en-US" sz="3000" dirty="0" smtClean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3772" y="1077892"/>
            <a:ext cx="9036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1. Priority 1 : Use/combine existing space data (low CAPEX)</a:t>
            </a:r>
          </a:p>
          <a:p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8184" y="160501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CAPEX : Capital Expenditure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2121932"/>
            <a:ext cx="784887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Combine space data (Navigation, Earth Observation, telecom signals) via algorithms for specific applications</a:t>
            </a:r>
          </a:p>
          <a:p>
            <a:endParaRPr lang="en-US" sz="2400" b="1" dirty="0"/>
          </a:p>
          <a:p>
            <a:r>
              <a:rPr lang="en-US" sz="2400" b="1" dirty="0" smtClean="0"/>
              <a:t>Some Examples</a:t>
            </a:r>
          </a:p>
          <a:p>
            <a:pPr marL="285750" indent="-285750">
              <a:buFontTx/>
              <a:buChar char="-"/>
            </a:pPr>
            <a:r>
              <a:rPr lang="en-US" sz="2400" b="1" dirty="0" smtClean="0"/>
              <a:t>Advice real estate developers (using AI)</a:t>
            </a:r>
          </a:p>
          <a:p>
            <a:pPr marL="285750" indent="-285750">
              <a:buFontTx/>
              <a:buChar char="-"/>
            </a:pPr>
            <a:r>
              <a:rPr lang="en-US" sz="2400" b="1" dirty="0" smtClean="0"/>
              <a:t>Agricultural applications</a:t>
            </a:r>
          </a:p>
          <a:p>
            <a:pPr marL="285750" indent="-285750">
              <a:buFontTx/>
              <a:buChar char="-"/>
            </a:pPr>
            <a:r>
              <a:rPr lang="en-US" sz="2400" b="1" dirty="0" smtClean="0"/>
              <a:t>Advice on energy consumption of households</a:t>
            </a:r>
          </a:p>
          <a:p>
            <a:pPr marL="285750" indent="-285750">
              <a:buFontTx/>
              <a:buChar char="-"/>
            </a:pPr>
            <a:r>
              <a:rPr lang="en-US" sz="2400" b="1" dirty="0" smtClean="0"/>
              <a:t>Tracking of cars / emergency devices for hikers</a:t>
            </a:r>
          </a:p>
          <a:p>
            <a:pPr marL="285750" indent="-285750">
              <a:buFontTx/>
              <a:buChar char="-"/>
            </a:pPr>
            <a:r>
              <a:rPr lang="en-US" sz="2400" b="1" dirty="0" smtClean="0"/>
              <a:t>Routing optimization for fleet of trucks</a:t>
            </a:r>
          </a:p>
          <a:p>
            <a:pPr marL="285750" indent="-285750">
              <a:buFontTx/>
              <a:buChar char="-"/>
            </a:pPr>
            <a:r>
              <a:rPr lang="en-US" sz="2400" b="1" dirty="0" smtClean="0"/>
              <a:t>Tracking containers</a:t>
            </a:r>
          </a:p>
          <a:p>
            <a:pPr marL="285750" indent="-285750">
              <a:buFontTx/>
              <a:buChar char="-"/>
            </a:pPr>
            <a:r>
              <a:rPr lang="en-US" sz="2400" b="1" dirty="0" smtClean="0"/>
              <a:t>Detection of illegal waste dumping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2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1429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rgbClr val="0070C0"/>
                </a:solidFill>
                <a:cs typeface="Times New Roman" pitchFamily="18" charset="0"/>
              </a:rPr>
              <a:t>New Space : from GEO to LEO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72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752600"/>
            <a:ext cx="7772400" cy="4114800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ct val="20000"/>
              </a:spcAft>
              <a:buFontTx/>
              <a:buNone/>
            </a:pPr>
            <a:r>
              <a:rPr lang="en-US" sz="3000" dirty="0" smtClean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1752600"/>
            <a:ext cx="8640961" cy="3789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51921" y="5230313"/>
            <a:ext cx="2376264" cy="11881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946527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2. For new services: Constellations of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Smallsats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07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7139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0070C0"/>
                </a:solidFill>
              </a:rPr>
              <a:t>Example of New Space Companies (1)</a:t>
            </a:r>
            <a:r>
              <a:rPr lang="en-US" sz="4000" b="1" i="1" dirty="0" smtClean="0">
                <a:solidFill>
                  <a:srgbClr val="0070C0"/>
                </a:solidFill>
              </a:rPr>
              <a:t/>
            </a:r>
            <a:br>
              <a:rPr lang="en-US" sz="4000" b="1" i="1" dirty="0" smtClean="0">
                <a:solidFill>
                  <a:srgbClr val="0070C0"/>
                </a:solidFill>
              </a:rPr>
            </a:br>
            <a:endParaRPr lang="en-US" sz="2400" b="1" i="1" dirty="0" smtClean="0">
              <a:solidFill>
                <a:srgbClr val="0070C0"/>
              </a:solidFill>
            </a:endParaRP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buFontTx/>
              <a:buNone/>
            </a:pPr>
            <a:endParaRPr lang="en-US" smtClean="0"/>
          </a:p>
          <a:p>
            <a:pPr algn="ctr" eaLnBrk="1" hangingPunct="1">
              <a:buFontTx/>
              <a:buNone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38" y="1603089"/>
            <a:ext cx="8913124" cy="40581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206E05-9F82-4BFE-A5CA-D86EE3AF3A9A}"/>
              </a:ext>
            </a:extLst>
          </p:cNvPr>
          <p:cNvSpPr/>
          <p:nvPr/>
        </p:nvSpPr>
        <p:spPr>
          <a:xfrm>
            <a:off x="115438" y="1692501"/>
            <a:ext cx="4102331" cy="374451"/>
          </a:xfrm>
          <a:prstGeom prst="rect">
            <a:avLst/>
          </a:prstGeom>
          <a:solidFill>
            <a:srgbClr val="2BAE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Earth observation</a:t>
            </a:r>
          </a:p>
        </p:txBody>
      </p:sp>
    </p:spTree>
    <p:extLst>
      <p:ext uri="{BB962C8B-B14F-4D97-AF65-F5344CB8AC3E}">
        <p14:creationId xmlns:p14="http://schemas.microsoft.com/office/powerpoint/2010/main" val="375205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7139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0070C0"/>
                </a:solidFill>
              </a:rPr>
              <a:t>Example of New Space Companies </a:t>
            </a:r>
            <a:r>
              <a:rPr lang="en-US" sz="3200" dirty="0" smtClean="0">
                <a:solidFill>
                  <a:srgbClr val="0070C0"/>
                </a:solidFill>
              </a:rPr>
              <a:t>(2)</a:t>
            </a:r>
            <a:r>
              <a:rPr lang="en-US" sz="3200" i="1" dirty="0">
                <a:solidFill>
                  <a:srgbClr val="0070C0"/>
                </a:solidFill>
              </a:rPr>
              <a:t/>
            </a:r>
            <a:br>
              <a:rPr lang="en-US" sz="3200" i="1" dirty="0">
                <a:solidFill>
                  <a:srgbClr val="0070C0"/>
                </a:solidFill>
              </a:rPr>
            </a:br>
            <a:endParaRPr lang="en-US" sz="3200" b="1" i="1" dirty="0" smtClean="0">
              <a:solidFill>
                <a:srgbClr val="0070C0"/>
              </a:solidFill>
            </a:endParaRP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buFontTx/>
              <a:buNone/>
            </a:pPr>
            <a:endParaRPr lang="en-US" smtClean="0"/>
          </a:p>
          <a:p>
            <a:pPr algn="ctr" eaLnBrk="1" hangingPunct="1">
              <a:buFontTx/>
              <a:buNone/>
            </a:pPr>
            <a:endParaRPr lang="en-US" dirty="0" smtClean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DE302E-D7FC-4246-A72B-FFB2F944FF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732" y="3586344"/>
            <a:ext cx="1634249" cy="17359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816614-0A7F-7443-99C8-BD610DBE84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774" y="2847518"/>
            <a:ext cx="1008968" cy="5761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52A82B-2B57-CB48-9EA6-8F67C29E2471}"/>
              </a:ext>
            </a:extLst>
          </p:cNvPr>
          <p:cNvSpPr txBox="1"/>
          <p:nvPr/>
        </p:nvSpPr>
        <p:spPr>
          <a:xfrm>
            <a:off x="107026" y="2159067"/>
            <a:ext cx="4344701" cy="750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32B5B5"/>
                </a:solidFill>
              </a:rPr>
              <a:t>Satellite operators of narrowband constellations (information): </a:t>
            </a:r>
            <a:r>
              <a:rPr lang="en-US" sz="1275" dirty="0">
                <a:solidFill>
                  <a:srgbClr val="264561"/>
                </a:solidFill>
              </a:rPr>
              <a:t>Internet of Thing, AIS (vessel tracking), etc.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C10172-8A3E-5749-AFB1-DA0F0F6F991E}"/>
              </a:ext>
            </a:extLst>
          </p:cNvPr>
          <p:cNvSpPr txBox="1"/>
          <p:nvPr/>
        </p:nvSpPr>
        <p:spPr>
          <a:xfrm>
            <a:off x="107025" y="3395302"/>
            <a:ext cx="4236374" cy="519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rgbClr val="32B5B5"/>
                </a:solidFill>
              </a:rPr>
              <a:t>Satellite operators of broadband constellations</a:t>
            </a:r>
            <a:r>
              <a:rPr lang="en-US" sz="1500" b="1" dirty="0">
                <a:solidFill>
                  <a:srgbClr val="32B5B5"/>
                </a:solidFill>
              </a:rPr>
              <a:t>: </a:t>
            </a:r>
            <a:r>
              <a:rPr lang="en-US" sz="1275" dirty="0">
                <a:solidFill>
                  <a:srgbClr val="264561"/>
                </a:solidFill>
              </a:rPr>
              <a:t>rural connectivity, mobility, enterprise, cell backhaul, etc.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48E3DE-A204-314D-9C94-7A03BAA1C96E}"/>
              </a:ext>
            </a:extLst>
          </p:cNvPr>
          <p:cNvSpPr txBox="1"/>
          <p:nvPr/>
        </p:nvSpPr>
        <p:spPr>
          <a:xfrm>
            <a:off x="120906" y="4471456"/>
            <a:ext cx="4236374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b="1" dirty="0">
                <a:solidFill>
                  <a:srgbClr val="32B5B5"/>
                </a:solidFill>
              </a:rPr>
              <a:t>Ground communications: </a:t>
            </a:r>
            <a:r>
              <a:rPr lang="en-US" sz="1275" dirty="0">
                <a:solidFill>
                  <a:srgbClr val="264561"/>
                </a:solidFill>
              </a:rPr>
              <a:t>terminal manufacturers, communication service providers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4E4C61-B62C-A54F-B5F2-729B13687B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11" y="2902735"/>
            <a:ext cx="990834" cy="1387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215CA5-8199-A34B-BC26-CE2FA77EA393}"/>
              </a:ext>
            </a:extLst>
          </p:cNvPr>
          <p:cNvSpPr txBox="1"/>
          <p:nvPr/>
        </p:nvSpPr>
        <p:spPr>
          <a:xfrm>
            <a:off x="5141697" y="5286717"/>
            <a:ext cx="22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2060"/>
                </a:solidFill>
              </a:rPr>
              <a:t>Image credit: </a:t>
            </a:r>
            <a:r>
              <a:rPr lang="en-US" sz="900" dirty="0" err="1">
                <a:solidFill>
                  <a:srgbClr val="002060"/>
                </a:solidFill>
              </a:rPr>
              <a:t>Telesat</a:t>
            </a:r>
            <a:endParaRPr lang="en-US" sz="900" dirty="0">
              <a:solidFill>
                <a:srgbClr val="00206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B466E0-FC67-E540-B2B5-858678C559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EFA"/>
              </a:clrFrom>
              <a:clrTo>
                <a:srgbClr val="FFFE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1727" y="3736714"/>
            <a:ext cx="1395239" cy="14360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C96471-343B-1141-8AE7-8D0E9E5C8D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717" y="2739503"/>
            <a:ext cx="944711" cy="2263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CEC9D0-BDE1-224A-96CC-9583267CFC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917" y="2697375"/>
            <a:ext cx="618851" cy="3243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72EEB0-1B9C-2540-9E0B-4E02D606746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13" y="3131542"/>
            <a:ext cx="863165" cy="1893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D8CBD3-16D2-974D-8607-95844FE7EE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50" y="4020542"/>
            <a:ext cx="564490" cy="3131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B10385-6F68-3C47-98A6-AE6A1B9DBFA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454" y="3917281"/>
            <a:ext cx="1095386" cy="2309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49516B-33FC-D24C-80DF-D7BB7731F53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7905" y="3903470"/>
            <a:ext cx="831499" cy="2527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EEBCB16-8990-064E-961E-244DED82FBD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618" y="3035035"/>
            <a:ext cx="796321" cy="2574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6EC9DC1-A456-FA4B-986A-8BE27A93F114}"/>
              </a:ext>
            </a:extLst>
          </p:cNvPr>
          <p:cNvSpPr txBox="1"/>
          <p:nvPr/>
        </p:nvSpPr>
        <p:spPr>
          <a:xfrm>
            <a:off x="4191652" y="3468977"/>
            <a:ext cx="16190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002060"/>
                </a:solidFill>
              </a:rPr>
              <a:t>Image credit: </a:t>
            </a:r>
            <a:r>
              <a:rPr lang="en-US" sz="900" dirty="0" err="1">
                <a:solidFill>
                  <a:srgbClr val="002060"/>
                </a:solidFill>
              </a:rPr>
              <a:t>exactEarth</a:t>
            </a:r>
            <a:endParaRPr lang="en-US" sz="900" dirty="0">
              <a:solidFill>
                <a:srgbClr val="00206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1130EEE-83EC-804C-BBEE-F1D379F44AD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634" y="4913479"/>
            <a:ext cx="956510" cy="4989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BF2DBA9-95E1-0646-96E4-1E8BEF1D6FE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073" y="4947288"/>
            <a:ext cx="724069" cy="4828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CC23E15-7D0F-F24B-9F26-BDE75ECFADA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801" y="4936219"/>
            <a:ext cx="969762" cy="2372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E2BEC50-AED1-6E48-A01D-A632E26F461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0159" y="5201288"/>
            <a:ext cx="1172369" cy="2109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38275F5-0331-E845-A612-D829FA468CDA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042" y="4961848"/>
            <a:ext cx="1090723" cy="2109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03427E-E594-DD46-A3E1-15F7006BAEB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9150" y="1562418"/>
            <a:ext cx="4475615" cy="190192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051A18-E13F-A54A-98B5-A244D4FE38C7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6404" y="3586344"/>
            <a:ext cx="1509262" cy="17359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C9CDBA2-A515-0942-82BE-3C6BC17BB75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0476" t="27545" r="10641" b="47097"/>
          <a:stretch/>
        </p:blipFill>
        <p:spPr>
          <a:xfrm>
            <a:off x="1807249" y="4220533"/>
            <a:ext cx="1631051" cy="2366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0808" y="1536660"/>
            <a:ext cx="4127350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2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7139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0070C0"/>
                </a:solidFill>
              </a:rPr>
              <a:t>Example of New Space Companies </a:t>
            </a:r>
            <a:r>
              <a:rPr lang="en-US" sz="3200" dirty="0" smtClean="0">
                <a:solidFill>
                  <a:srgbClr val="0070C0"/>
                </a:solidFill>
              </a:rPr>
              <a:t>(3)</a:t>
            </a:r>
            <a:r>
              <a:rPr lang="en-US" sz="3200" i="1" dirty="0">
                <a:solidFill>
                  <a:srgbClr val="0070C0"/>
                </a:solidFill>
              </a:rPr>
              <a:t/>
            </a:r>
            <a:br>
              <a:rPr lang="en-US" sz="3200" i="1" dirty="0">
                <a:solidFill>
                  <a:srgbClr val="0070C0"/>
                </a:solidFill>
              </a:rPr>
            </a:br>
            <a:endParaRPr lang="en-US" sz="3200" b="1" i="1" dirty="0" smtClean="0">
              <a:solidFill>
                <a:srgbClr val="0070C0"/>
              </a:solidFill>
            </a:endParaRP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buFontTx/>
              <a:buNone/>
            </a:pPr>
            <a:endParaRPr lang="en-US" smtClean="0"/>
          </a:p>
          <a:p>
            <a:pPr algn="ctr" eaLnBrk="1" hangingPunct="1">
              <a:buFontTx/>
              <a:buNone/>
            </a:pPr>
            <a:endParaRPr lang="en-US" dirty="0" smtClean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61F198-8D6A-044F-8C53-1B44E34ABE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28" y="4725757"/>
            <a:ext cx="685623" cy="685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54C80C-E9C7-DF41-97B4-AD870F40EF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325" y="3101573"/>
            <a:ext cx="1057007" cy="2910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4FAF50-91FE-C64E-8022-2AE478F566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1528" y="2946532"/>
            <a:ext cx="814682" cy="4888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05BB28-6E27-574C-944D-F54A3B248A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5072" y="2736850"/>
            <a:ext cx="1442943" cy="2429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09AB42-8093-FA43-9091-DC00F162266B}"/>
              </a:ext>
            </a:extLst>
          </p:cNvPr>
          <p:cNvSpPr txBox="1"/>
          <p:nvPr/>
        </p:nvSpPr>
        <p:spPr>
          <a:xfrm>
            <a:off x="107026" y="2159067"/>
            <a:ext cx="42363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32B5B5"/>
                </a:solidFill>
              </a:rPr>
              <a:t>Launch vehicles: </a:t>
            </a:r>
            <a:r>
              <a:rPr lang="en-US" sz="1500" dirty="0">
                <a:solidFill>
                  <a:srgbClr val="264561"/>
                </a:solidFill>
              </a:rPr>
              <a:t>re-usable launch vehicles, 3D printed rockets, dedicated </a:t>
            </a:r>
            <a:r>
              <a:rPr lang="en-US" sz="1500" dirty="0" err="1">
                <a:solidFill>
                  <a:srgbClr val="264561"/>
                </a:solidFill>
              </a:rPr>
              <a:t>smallsat</a:t>
            </a:r>
            <a:r>
              <a:rPr lang="en-US" sz="1500" dirty="0">
                <a:solidFill>
                  <a:srgbClr val="264561"/>
                </a:solidFill>
              </a:rPr>
              <a:t> vehicles,…</a:t>
            </a:r>
            <a:endParaRPr lang="en-US" sz="1350" dirty="0">
              <a:solidFill>
                <a:srgbClr val="26456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61E1E2-5FE3-8B40-B9B2-DD387389D529}"/>
              </a:ext>
            </a:extLst>
          </p:cNvPr>
          <p:cNvSpPr txBox="1"/>
          <p:nvPr/>
        </p:nvSpPr>
        <p:spPr>
          <a:xfrm>
            <a:off x="107025" y="4074729"/>
            <a:ext cx="42363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32B5B5"/>
                </a:solidFill>
              </a:rPr>
              <a:t>Launch brokers and space tugs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8AC5E0-38B4-A747-BC93-FDBBA0DCC4B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740" y="4364884"/>
            <a:ext cx="443074" cy="4407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DABBB7-874B-A24C-8631-72864EB2A8D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446" y="4791929"/>
            <a:ext cx="1187383" cy="593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918CFA-CEAB-F347-A7BD-0D34AE76A21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80" y="2661227"/>
            <a:ext cx="1448053" cy="3959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11B57F-36DB-E346-992F-104B4C9778D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0194" y="1683435"/>
            <a:ext cx="3408616" cy="1818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8FA5A5-1790-B240-B652-DC2A04139BF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852" y="3572364"/>
            <a:ext cx="3408615" cy="1816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789481-52B5-E245-ABC0-4380B108BE7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96" y="3048177"/>
            <a:ext cx="611696" cy="3680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8A51-3A7F-054D-B729-9F7B3FD071F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8426" y="2955390"/>
            <a:ext cx="1057005" cy="1300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96B364-C53E-AA4B-BBCB-F156FE0FF5B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4682" y="4355736"/>
            <a:ext cx="975125" cy="4138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216B3A-2899-4E4E-A48B-D9152A70D66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626" y="3259978"/>
            <a:ext cx="919442" cy="2006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09C300-D27B-504E-B55F-9990F1DBBD0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0510" y="4661497"/>
            <a:ext cx="1313459" cy="36776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B8213FC-D1F4-7F40-B67B-2576112AEDD6}"/>
              </a:ext>
            </a:extLst>
          </p:cNvPr>
          <p:cNvSpPr txBox="1"/>
          <p:nvPr/>
        </p:nvSpPr>
        <p:spPr>
          <a:xfrm>
            <a:off x="118032" y="3597747"/>
            <a:ext cx="42363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32B5B5"/>
                </a:solidFill>
              </a:rPr>
              <a:t>Stratospheric balloons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48A8629-EEA5-3C4D-B25E-99F9DA529D4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133" y="2706972"/>
            <a:ext cx="501674" cy="4738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624F19-35AA-E341-AC39-896023AF0581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2795" y="3679018"/>
            <a:ext cx="774134" cy="32218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F549BC2-9DAA-7D47-8949-153FD3460962}"/>
              </a:ext>
            </a:extLst>
          </p:cNvPr>
          <p:cNvSpPr txBox="1"/>
          <p:nvPr/>
        </p:nvSpPr>
        <p:spPr>
          <a:xfrm>
            <a:off x="6372200" y="1273840"/>
            <a:ext cx="1792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2060"/>
                </a:solidFill>
              </a:rPr>
              <a:t>Image Credit: </a:t>
            </a:r>
            <a:br>
              <a:rPr lang="en-US" sz="900" dirty="0">
                <a:solidFill>
                  <a:srgbClr val="002060"/>
                </a:solidFill>
              </a:rPr>
            </a:br>
            <a:r>
              <a:rPr lang="en-US" sz="900" dirty="0">
                <a:solidFill>
                  <a:srgbClr val="002060"/>
                </a:solidFill>
              </a:rPr>
              <a:t>SpaceX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632047-FC6B-4748-98B1-5D5D309ECA0A}"/>
              </a:ext>
            </a:extLst>
          </p:cNvPr>
          <p:cNvSpPr txBox="1"/>
          <p:nvPr/>
        </p:nvSpPr>
        <p:spPr>
          <a:xfrm>
            <a:off x="6220654" y="5710872"/>
            <a:ext cx="20958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2060"/>
                </a:solidFill>
              </a:rPr>
              <a:t>Image Credit: </a:t>
            </a:r>
            <a:br>
              <a:rPr lang="en-US" sz="900" dirty="0">
                <a:solidFill>
                  <a:srgbClr val="002060"/>
                </a:solidFill>
              </a:rPr>
            </a:br>
            <a:r>
              <a:rPr lang="en-US" sz="900" dirty="0">
                <a:solidFill>
                  <a:srgbClr val="002060"/>
                </a:solidFill>
              </a:rPr>
              <a:t>Spaceflight </a:t>
            </a:r>
          </a:p>
          <a:p>
            <a:r>
              <a:rPr lang="en-US" sz="900" dirty="0">
                <a:solidFill>
                  <a:srgbClr val="002060"/>
                </a:solidFill>
              </a:rPr>
              <a:t>Industries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BC46AF9-25B9-0345-8C36-6B6CA57BDC9D}"/>
              </a:ext>
            </a:extLst>
          </p:cNvPr>
          <p:cNvSpPr/>
          <p:nvPr/>
        </p:nvSpPr>
        <p:spPr>
          <a:xfrm>
            <a:off x="-12699" y="1689104"/>
            <a:ext cx="4102331" cy="374451"/>
          </a:xfrm>
          <a:prstGeom prst="rect">
            <a:avLst/>
          </a:prstGeom>
          <a:solidFill>
            <a:srgbClr val="2BAE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Launch/Access to space</a:t>
            </a:r>
          </a:p>
        </p:txBody>
      </p:sp>
    </p:spTree>
    <p:extLst>
      <p:ext uri="{BB962C8B-B14F-4D97-AF65-F5344CB8AC3E}">
        <p14:creationId xmlns:p14="http://schemas.microsoft.com/office/powerpoint/2010/main" val="284624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2313</TotalTime>
  <Words>632</Words>
  <Application>Microsoft Office PowerPoint</Application>
  <PresentationFormat>On-screen Show (4:3)</PresentationFormat>
  <Paragraphs>127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微软雅黑</vt:lpstr>
      <vt:lpstr>宋体</vt:lpstr>
      <vt:lpstr>Arial</vt:lpstr>
      <vt:lpstr>Calibri</vt:lpstr>
      <vt:lpstr>Garamond</vt:lpstr>
      <vt:lpstr>Leelawadee</vt:lpstr>
      <vt:lpstr>Times New Roman</vt:lpstr>
      <vt:lpstr>Wingdings</vt:lpstr>
      <vt:lpstr>Office Theme</vt:lpstr>
      <vt:lpstr>New Space Economy </vt:lpstr>
      <vt:lpstr>The three phases of space business  New Space Effect</vt:lpstr>
      <vt:lpstr>At present : ¾ Commercial and NewSpace </vt:lpstr>
      <vt:lpstr>Novel Approaches: New Space</vt:lpstr>
      <vt:lpstr>New Space : Applications</vt:lpstr>
      <vt:lpstr>New Space : from GEO to LEO</vt:lpstr>
      <vt:lpstr>Example of New Space Companies (1) </vt:lpstr>
      <vt:lpstr>Example of New Space Companies (2) </vt:lpstr>
      <vt:lpstr>Example of New Space Companies (3) </vt:lpstr>
      <vt:lpstr>Example of New Space Companies (4) </vt:lpstr>
      <vt:lpstr>New Space Economy : Financing</vt:lpstr>
      <vt:lpstr>Equity Funding : Sources</vt:lpstr>
      <vt:lpstr>New Space Company Creation </vt:lpstr>
      <vt:lpstr>New Space Business Plan 10/20/30 rule (10slides/20minutes/font30)</vt:lpstr>
      <vt:lpstr>New Space Economy : Outlook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NadiaRepussard</dc:creator>
  <cp:lastModifiedBy>Walter Peeters</cp:lastModifiedBy>
  <cp:revision>158</cp:revision>
  <cp:lastPrinted>2012-11-14T13:55:44Z</cp:lastPrinted>
  <dcterms:created xsi:type="dcterms:W3CDTF">2012-10-24T10:03:16Z</dcterms:created>
  <dcterms:modified xsi:type="dcterms:W3CDTF">2020-10-06T13:43:31Z</dcterms:modified>
</cp:coreProperties>
</file>