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74" r:id="rId4"/>
    <p:sldId id="275" r:id="rId5"/>
    <p:sldId id="261" r:id="rId6"/>
    <p:sldId id="281" r:id="rId7"/>
    <p:sldId id="279" r:id="rId8"/>
    <p:sldId id="289" r:id="rId9"/>
    <p:sldId id="286" r:id="rId10"/>
    <p:sldId id="260" r:id="rId11"/>
    <p:sldId id="264" r:id="rId12"/>
    <p:sldId id="282" r:id="rId13"/>
    <p:sldId id="273" r:id="rId14"/>
    <p:sldId id="283" r:id="rId15"/>
    <p:sldId id="285" r:id="rId16"/>
    <p:sldId id="284" r:id="rId17"/>
    <p:sldId id="287" r:id="rId18"/>
    <p:sldId id="26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3B22D"/>
    <a:srgbClr val="3419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1"/>
  </p:normalViewPr>
  <p:slideViewPr>
    <p:cSldViewPr snapToGrid="0" snapToObjects="1">
      <p:cViewPr varScale="1">
        <p:scale>
          <a:sx n="137" d="100"/>
          <a:sy n="137" d="100"/>
        </p:scale>
        <p:origin x="78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520D-1B7B-2A41-9772-F1BA002CE6BD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EAF8-BAF1-6B48-B2B1-B10A0A370A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4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9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7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7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1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1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6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6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2.jpg"/><Relationship Id="rId4" Type="http://schemas.openxmlformats.org/officeDocument/2006/relationships/image" Target="../media/image56.png"/><Relationship Id="rId9" Type="http://schemas.openxmlformats.org/officeDocument/2006/relationships/image" Target="../media/image61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46.png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05" y="953300"/>
            <a:ext cx="6407829" cy="31009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2020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State-of-the-art instruments to understand our Universe and protect our Planet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FFFFFF"/>
                </a:solidFill>
              </a:rPr>
              <a:t>#</a:t>
            </a:r>
            <a:r>
              <a:rPr lang="en-US" dirty="0" err="1">
                <a:solidFill>
                  <a:srgbClr val="FFFFFF"/>
                </a:solidFill>
              </a:rPr>
              <a:t>switchtospace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8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0929" r="11848"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8133" y="161122"/>
            <a:ext cx="3847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/>
              <a:t>Space </a:t>
            </a:r>
            <a:r>
              <a:rPr lang="en-US" sz="3200" b="1" dirty="0" err="1"/>
              <a:t>Telescopes</a:t>
            </a:r>
            <a:r>
              <a:rPr lang="en-US" sz="3200" i="1" dirty="0" err="1">
                <a:solidFill>
                  <a:srgbClr val="FFFFFF"/>
                </a:solidFill>
              </a:rPr>
              <a:t>e</a:t>
            </a:r>
            <a:endParaRPr lang="en-US" sz="32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B338D0F-083D-4C81-9567-45AF5B258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5" r="25721" b="6453"/>
          <a:stretch/>
        </p:blipFill>
        <p:spPr>
          <a:xfrm>
            <a:off x="475417" y="1236534"/>
            <a:ext cx="3245170" cy="3318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D24E6D-8C7D-478F-8FE2-5FE5A97628E0}"/>
              </a:ext>
            </a:extLst>
          </p:cNvPr>
          <p:cNvSpPr/>
          <p:nvPr/>
        </p:nvSpPr>
        <p:spPr>
          <a:xfrm>
            <a:off x="-2" y="10186"/>
            <a:ext cx="3159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695111-457E-4FDB-91FD-27DACF4E0441}"/>
              </a:ext>
            </a:extLst>
          </p:cNvPr>
          <p:cNvSpPr txBox="1"/>
          <p:nvPr/>
        </p:nvSpPr>
        <p:spPr>
          <a:xfrm>
            <a:off x="685123" y="1286928"/>
            <a:ext cx="1258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bg1"/>
                </a:solidFill>
              </a:rPr>
              <a:t>EUCLID</a:t>
            </a:r>
            <a:endParaRPr lang="fr-BE" sz="2800" b="1" baseline="30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D37782-A59C-454D-8E7A-5B967E58C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29"/>
          <a:stretch/>
        </p:blipFill>
        <p:spPr>
          <a:xfrm>
            <a:off x="4196006" y="2762989"/>
            <a:ext cx="1895510" cy="22920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19CC145-F8BD-4B64-86A0-CC0D6CCEA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005" y="824823"/>
            <a:ext cx="4430281" cy="18476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7EFD09-A661-43FE-8D82-0E65B8E184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5" r="13794"/>
          <a:stretch/>
        </p:blipFill>
        <p:spPr>
          <a:xfrm>
            <a:off x="6272908" y="2762989"/>
            <a:ext cx="2353378" cy="179237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83BAAD2-2E3A-48E3-B6BA-B75323F31C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12" t="16457" r="5310" b="17141"/>
          <a:stretch/>
        </p:blipFill>
        <p:spPr>
          <a:xfrm>
            <a:off x="6272908" y="4406392"/>
            <a:ext cx="468645" cy="1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6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kum_Crater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1618" b="51151"/>
          <a:stretch/>
        </p:blipFill>
        <p:spPr>
          <a:xfrm>
            <a:off x="0" y="-78749"/>
            <a:ext cx="9144000" cy="26846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07481" y="45276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1540" y="274374"/>
            <a:ext cx="61184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i="1" dirty="0">
                <a:solidFill>
                  <a:srgbClr val="FFFFFF"/>
                </a:solidFill>
              </a:rPr>
              <a:t>Earth Observation </a:t>
            </a:r>
            <a:r>
              <a:rPr lang="en-US" sz="3600" b="1" i="1" dirty="0">
                <a:solidFill>
                  <a:srgbClr val="FFFFFF"/>
                </a:solidFill>
              </a:rPr>
              <a:t>from Space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258" y="500761"/>
            <a:ext cx="2540001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300000"/>
              </a:lnSpc>
            </a:pPr>
            <a:r>
              <a:rPr lang="en-US" dirty="0">
                <a:solidFill>
                  <a:srgbClr val="FFFFFF"/>
                </a:solidFill>
              </a:rPr>
              <a:t>Place to your</a:t>
            </a:r>
          </a:p>
          <a:p>
            <a:pPr algn="ctr">
              <a:lnSpc>
                <a:spcPct val="60000"/>
              </a:lnSpc>
            </a:pPr>
            <a:r>
              <a:rPr lang="en-US" dirty="0">
                <a:solidFill>
                  <a:srgbClr val="FFFFFF"/>
                </a:solidFill>
              </a:rPr>
              <a:t> image</a:t>
            </a: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09683" y="566613"/>
            <a:ext cx="0" cy="152400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F6C9975-D5CB-4187-A3F8-93F279DDD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4824"/>
            <a:ext cx="9144000" cy="30386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E6987A-63DD-492E-AE20-0710EA8385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46" r="23737"/>
          <a:stretch/>
        </p:blipFill>
        <p:spPr>
          <a:xfrm>
            <a:off x="457201" y="307880"/>
            <a:ext cx="2764119" cy="25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2154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913" y="153968"/>
            <a:ext cx="877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FFFF"/>
                </a:solidFill>
              </a:rPr>
              <a:t>Earth Observation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0" y="1063037"/>
            <a:ext cx="4035778" cy="141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6D63CD-4DF2-4780-88C8-5A759B1DAE29}"/>
              </a:ext>
            </a:extLst>
          </p:cNvPr>
          <p:cNvSpPr/>
          <p:nvPr/>
        </p:nvSpPr>
        <p:spPr>
          <a:xfrm>
            <a:off x="114300" y="1197649"/>
            <a:ext cx="89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FFFFFF"/>
                </a:solidFill>
              </a:rPr>
              <a:t>Monitoring our atmosphere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AF3981C-3251-43C8-B5A2-B70D4251351C}"/>
              </a:ext>
            </a:extLst>
          </p:cNvPr>
          <p:cNvGrpSpPr/>
          <p:nvPr/>
        </p:nvGrpSpPr>
        <p:grpSpPr>
          <a:xfrm>
            <a:off x="521" y="2140186"/>
            <a:ext cx="4255469" cy="3003314"/>
            <a:chOff x="746837" y="2140186"/>
            <a:chExt cx="4255469" cy="3003314"/>
          </a:xfrm>
        </p:grpSpPr>
        <p:pic>
          <p:nvPicPr>
            <p:cNvPr id="1026" name="Picture 2" descr="Air pollution in India is rising, and it is plateauing in China, says Pieternel Levelt, the initiator of Tropomi, the most precise tool ever to measure pollution from space. ">
              <a:extLst>
                <a:ext uri="{FF2B5EF4-FFF2-40B4-BE49-F238E27FC236}">
                  <a16:creationId xmlns:a16="http://schemas.microsoft.com/office/drawing/2014/main" id="{CA8893DA-65A9-4099-ABFB-A2CEC5ECF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2" r="16832"/>
            <a:stretch/>
          </p:blipFill>
          <p:spPr bwMode="auto">
            <a:xfrm>
              <a:off x="746837" y="2140186"/>
              <a:ext cx="4255469" cy="300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Air pollution in India is rising, and it is plateauing in China, says Pieternel Levelt, the initiator of Tropomi, the most precise tool ever to measure pollution from space. ">
              <a:extLst>
                <a:ext uri="{FF2B5EF4-FFF2-40B4-BE49-F238E27FC236}">
                  <a16:creationId xmlns:a16="http://schemas.microsoft.com/office/drawing/2014/main" id="{FE67B895-F2EA-48B6-92A1-9307D68237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" t="1159" r="67277" b="92608"/>
            <a:stretch/>
          </p:blipFill>
          <p:spPr bwMode="auto">
            <a:xfrm>
              <a:off x="746837" y="2181194"/>
              <a:ext cx="3038122" cy="293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EF766CF-74CF-43CE-9FA0-F87DAB6EF4C3}"/>
              </a:ext>
            </a:extLst>
          </p:cNvPr>
          <p:cNvSpPr/>
          <p:nvPr/>
        </p:nvSpPr>
        <p:spPr>
          <a:xfrm>
            <a:off x="521" y="4367975"/>
            <a:ext cx="4255467" cy="769441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Air pollution Monitoring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Sentinel 5P - TROPOMI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ABC3592-A2B2-4600-8334-F84F05639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52029" y="2145251"/>
            <a:ext cx="2991971" cy="2991971"/>
          </a:xfrm>
          <a:prstGeom prst="rect">
            <a:avLst/>
          </a:prstGeom>
        </p:spPr>
      </p:pic>
      <p:pic>
        <p:nvPicPr>
          <p:cNvPr id="20" name="Image 2">
            <a:extLst>
              <a:ext uri="{FF2B5EF4-FFF2-40B4-BE49-F238E27FC236}">
                <a16:creationId xmlns:a16="http://schemas.microsoft.com/office/drawing/2014/main" id="{5B20D0CB-2575-40A6-B34E-C19CE507F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/>
          <a:stretch/>
        </p:blipFill>
        <p:spPr bwMode="auto">
          <a:xfrm>
            <a:off x="4255989" y="2145252"/>
            <a:ext cx="1896039" cy="16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D4AC9C-C418-4345-A5AB-48D8612E08A6}"/>
              </a:ext>
            </a:extLst>
          </p:cNvPr>
          <p:cNvSpPr/>
          <p:nvPr/>
        </p:nvSpPr>
        <p:spPr>
          <a:xfrm>
            <a:off x="6152551" y="4401326"/>
            <a:ext cx="2991449" cy="738664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Ozone Monitoring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ALTIUS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991E32-01BB-49E8-A146-69A384EAC7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5" r="11150"/>
          <a:stretch/>
        </p:blipFill>
        <p:spPr>
          <a:xfrm>
            <a:off x="4255989" y="3755892"/>
            <a:ext cx="1896039" cy="138805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07C0F1E-8DE4-4D4F-8990-4991CD7E2F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12" t="16457" r="5310" b="17141"/>
          <a:stretch/>
        </p:blipFill>
        <p:spPr>
          <a:xfrm>
            <a:off x="5683906" y="4991014"/>
            <a:ext cx="468645" cy="1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7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2154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913" y="153968"/>
            <a:ext cx="8776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FFFF"/>
                </a:solidFill>
              </a:rPr>
              <a:t>Earth Observation</a:t>
            </a:r>
            <a:endParaRPr lang="en-US" sz="4000" b="1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0" y="1063037"/>
            <a:ext cx="4035778" cy="141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6D63CD-4DF2-4780-88C8-5A759B1DAE29}"/>
              </a:ext>
            </a:extLst>
          </p:cNvPr>
          <p:cNvSpPr/>
          <p:nvPr/>
        </p:nvSpPr>
        <p:spPr>
          <a:xfrm>
            <a:off x="114300" y="1197649"/>
            <a:ext cx="89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 err="1">
                <a:solidFill>
                  <a:srgbClr val="FFFFFF"/>
                </a:solidFill>
              </a:rPr>
              <a:t>Wheather</a:t>
            </a:r>
            <a:r>
              <a:rPr lang="en-US" sz="4400" b="1" i="1" dirty="0">
                <a:solidFill>
                  <a:srgbClr val="FFFFFF"/>
                </a:solidFill>
              </a:rPr>
              <a:t> forecasting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3673A3-F9F0-4344-812B-D2AA0379C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" t="295" r="4435"/>
          <a:stretch/>
        </p:blipFill>
        <p:spPr>
          <a:xfrm>
            <a:off x="4478296" y="2149147"/>
            <a:ext cx="4665703" cy="29943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532A45-DD57-40CC-8662-E86B2217C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49146"/>
            <a:ext cx="4478297" cy="29943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0B12884-AD66-432D-8CDC-1BCEF75E9703}"/>
              </a:ext>
            </a:extLst>
          </p:cNvPr>
          <p:cNvSpPr txBox="1"/>
          <p:nvPr/>
        </p:nvSpPr>
        <p:spPr>
          <a:xfrm>
            <a:off x="8205923" y="3945851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 err="1">
                <a:solidFill>
                  <a:schemeClr val="bg1"/>
                </a:solidFill>
              </a:rPr>
              <a:t>Temperature</a:t>
            </a:r>
            <a:endParaRPr lang="fr-BE" sz="1100" dirty="0">
              <a:solidFill>
                <a:schemeClr val="bg1"/>
              </a:solidFill>
            </a:endParaRPr>
          </a:p>
          <a:p>
            <a:r>
              <a:rPr lang="fr-BE" sz="1100" dirty="0" err="1">
                <a:solidFill>
                  <a:schemeClr val="bg1"/>
                </a:solidFill>
              </a:rPr>
              <a:t>Humidity</a:t>
            </a:r>
            <a:endParaRPr lang="fr-BE" sz="11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F766CF-74CF-43CE-9FA0-F87DAB6EF4C3}"/>
              </a:ext>
            </a:extLst>
          </p:cNvPr>
          <p:cNvSpPr/>
          <p:nvPr/>
        </p:nvSpPr>
        <p:spPr>
          <a:xfrm>
            <a:off x="1717198" y="4313184"/>
            <a:ext cx="2702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Meteosat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Third Generation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0F124FD-E3BB-424C-9CBE-C46F97C059BA}"/>
              </a:ext>
            </a:extLst>
          </p:cNvPr>
          <p:cNvGrpSpPr/>
          <p:nvPr/>
        </p:nvGrpSpPr>
        <p:grpSpPr>
          <a:xfrm>
            <a:off x="4478297" y="2158575"/>
            <a:ext cx="4665703" cy="2986657"/>
            <a:chOff x="4478297" y="2158575"/>
            <a:chExt cx="4665703" cy="298665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83F7445-676F-496F-9317-B15684913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36"/>
            <a:stretch/>
          </p:blipFill>
          <p:spPr>
            <a:xfrm>
              <a:off x="4478297" y="2158575"/>
              <a:ext cx="4665703" cy="298492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EFDF430-A4B8-40C6-83AF-3FF90170B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912" t="16457" r="5310" b="17141"/>
            <a:stretch/>
          </p:blipFill>
          <p:spPr>
            <a:xfrm>
              <a:off x="4478297" y="4919249"/>
              <a:ext cx="710892" cy="225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8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2121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913" y="153968"/>
            <a:ext cx="877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FFFF"/>
                </a:solidFill>
              </a:rPr>
              <a:t>Earth Observation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cxnSpLocks/>
            <a:stCxn id="4" idx="3"/>
          </p:cNvCxnSpPr>
          <p:nvPr/>
        </p:nvCxnSpPr>
        <p:spPr>
          <a:xfrm>
            <a:off x="0" y="1060530"/>
            <a:ext cx="4035778" cy="250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6D63CD-4DF2-4780-88C8-5A759B1DAE29}"/>
              </a:ext>
            </a:extLst>
          </p:cNvPr>
          <p:cNvSpPr/>
          <p:nvPr/>
        </p:nvSpPr>
        <p:spPr>
          <a:xfrm>
            <a:off x="110937" y="1182723"/>
            <a:ext cx="89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FFFFFF"/>
                </a:solidFill>
              </a:rPr>
              <a:t>Monitoring our Environment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0BAC9649-72DF-4A89-9080-435F77649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8" r="5660"/>
          <a:stretch/>
        </p:blipFill>
        <p:spPr>
          <a:xfrm>
            <a:off x="0" y="2121060"/>
            <a:ext cx="6178924" cy="3027231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1C2BCF12-E822-413A-8E27-BB3610EBD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94" t="4685" r="22160" b="19250"/>
          <a:stretch/>
        </p:blipFill>
        <p:spPr>
          <a:xfrm>
            <a:off x="6178924" y="2117932"/>
            <a:ext cx="2958846" cy="3027231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40BB1FC-EA34-49C7-89EC-B7E9FD08A450}"/>
              </a:ext>
            </a:extLst>
          </p:cNvPr>
          <p:cNvSpPr/>
          <p:nvPr/>
        </p:nvSpPr>
        <p:spPr>
          <a:xfrm>
            <a:off x="6178924" y="2121061"/>
            <a:ext cx="2958846" cy="523220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PROBA-V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90B6F72-C905-45C3-A5C7-D77C37A1F17C}"/>
              </a:ext>
            </a:extLst>
          </p:cNvPr>
          <p:cNvSpPr/>
          <p:nvPr/>
        </p:nvSpPr>
        <p:spPr>
          <a:xfrm>
            <a:off x="3395237" y="4833703"/>
            <a:ext cx="2720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(Ground resolution = 100 m)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0EB51A-27DC-4FDB-A414-40C999A3A773}"/>
              </a:ext>
            </a:extLst>
          </p:cNvPr>
          <p:cNvSpPr/>
          <p:nvPr/>
        </p:nvSpPr>
        <p:spPr>
          <a:xfrm>
            <a:off x="1781044" y="4502760"/>
            <a:ext cx="4334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Global Vegetation Monitoring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7FA3F45-E7C6-4AFC-82E9-FE7A9899372B}"/>
              </a:ext>
            </a:extLst>
          </p:cNvPr>
          <p:cNvGrpSpPr/>
          <p:nvPr/>
        </p:nvGrpSpPr>
        <p:grpSpPr>
          <a:xfrm>
            <a:off x="0" y="3778624"/>
            <a:ext cx="1257418" cy="1364876"/>
            <a:chOff x="0" y="3778624"/>
            <a:chExt cx="1257418" cy="1364876"/>
          </a:xfrm>
        </p:grpSpPr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DA146491-40A4-4B0C-BA56-B5254D4B7EDA}"/>
                </a:ext>
              </a:extLst>
            </p:cNvPr>
            <p:cNvGrpSpPr/>
            <p:nvPr/>
          </p:nvGrpSpPr>
          <p:grpSpPr>
            <a:xfrm>
              <a:off x="0" y="3778624"/>
              <a:ext cx="1257418" cy="1364876"/>
              <a:chOff x="4565278" y="2298176"/>
              <a:chExt cx="1257418" cy="1364876"/>
            </a:xfrm>
          </p:grpSpPr>
          <p:grpSp>
            <p:nvGrpSpPr>
              <p:cNvPr id="91" name="Groupe 90">
                <a:extLst>
                  <a:ext uri="{FF2B5EF4-FFF2-40B4-BE49-F238E27FC236}">
                    <a16:creationId xmlns:a16="http://schemas.microsoft.com/office/drawing/2014/main" id="{FB9917BA-3105-475D-8E0C-BA5B381C4CFB}"/>
                  </a:ext>
                </a:extLst>
              </p:cNvPr>
              <p:cNvGrpSpPr/>
              <p:nvPr/>
            </p:nvGrpSpPr>
            <p:grpSpPr>
              <a:xfrm>
                <a:off x="4565278" y="2298176"/>
                <a:ext cx="1254303" cy="1364876"/>
                <a:chOff x="7247510" y="3717336"/>
                <a:chExt cx="943478" cy="1153929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146A70F8-78A9-4987-907E-75280F4D0F9A}"/>
                    </a:ext>
                  </a:extLst>
                </p:cNvPr>
                <p:cNvSpPr/>
                <p:nvPr/>
              </p:nvSpPr>
              <p:spPr>
                <a:xfrm>
                  <a:off x="7247510" y="3717336"/>
                  <a:ext cx="943478" cy="115392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pic>
              <p:nvPicPr>
                <p:cNvPr id="88" name="Image 2">
                  <a:extLst>
                    <a:ext uri="{FF2B5EF4-FFF2-40B4-BE49-F238E27FC236}">
                      <a16:creationId xmlns:a16="http://schemas.microsoft.com/office/drawing/2014/main" id="{6707DFA5-2C12-4B78-95DF-3191B712A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 bwMode="auto">
                <a:xfrm>
                  <a:off x="7247510" y="3769820"/>
                  <a:ext cx="915388" cy="8703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B63819EE-91D1-485D-A50A-BAE933DA0477}"/>
                  </a:ext>
                </a:extLst>
              </p:cNvPr>
              <p:cNvSpPr txBox="1"/>
              <p:nvPr/>
            </p:nvSpPr>
            <p:spPr>
              <a:xfrm>
                <a:off x="4935915" y="3121033"/>
                <a:ext cx="886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/>
                  <a:t>3 </a:t>
                </a:r>
                <a:r>
                  <a:rPr lang="fr-BE" dirty="0" err="1"/>
                  <a:t>TMAs</a:t>
                </a:r>
                <a:endParaRPr lang="fr-BE" dirty="0"/>
              </a:p>
            </p:txBody>
          </p:sp>
        </p:grpSp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37D779CB-ADE1-4EBE-AA09-248BD8288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912" t="16457" r="5310" b="17141"/>
            <a:stretch/>
          </p:blipFill>
          <p:spPr>
            <a:xfrm>
              <a:off x="782540" y="4975604"/>
              <a:ext cx="468645" cy="148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37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2121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913" y="153968"/>
            <a:ext cx="877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FFFF"/>
                </a:solidFill>
              </a:rPr>
              <a:t>Earth Observation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cxnSpLocks/>
            <a:stCxn id="4" idx="3"/>
          </p:cNvCxnSpPr>
          <p:nvPr/>
        </p:nvCxnSpPr>
        <p:spPr>
          <a:xfrm>
            <a:off x="0" y="1060530"/>
            <a:ext cx="4035778" cy="250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6D63CD-4DF2-4780-88C8-5A759B1DAE29}"/>
              </a:ext>
            </a:extLst>
          </p:cNvPr>
          <p:cNvSpPr/>
          <p:nvPr/>
        </p:nvSpPr>
        <p:spPr>
          <a:xfrm>
            <a:off x="110937" y="1182723"/>
            <a:ext cx="89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FFFFFF"/>
                </a:solidFill>
              </a:rPr>
              <a:t>Monitoring our Environment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9622F-D596-4F16-B7C2-091A7D8C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572"/>
            <a:ext cx="5197288" cy="304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1E34F4-5FB0-4913-911E-B6E0C4AD7A35}"/>
              </a:ext>
            </a:extLst>
          </p:cNvPr>
          <p:cNvSpPr/>
          <p:nvPr/>
        </p:nvSpPr>
        <p:spPr>
          <a:xfrm>
            <a:off x="0" y="4699980"/>
            <a:ext cx="5197287" cy="461665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Brussels Urban Trees Health Check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1461AD-8F08-4CE6-9A77-55AEBD64A2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97" t="3734" r="18655" b="2139"/>
          <a:stretch/>
        </p:blipFill>
        <p:spPr>
          <a:xfrm>
            <a:off x="5197287" y="2112014"/>
            <a:ext cx="3946714" cy="30314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A250E1-07B2-467F-A3EE-268F9BA151C8}"/>
              </a:ext>
            </a:extLst>
          </p:cNvPr>
          <p:cNvSpPr/>
          <p:nvPr/>
        </p:nvSpPr>
        <p:spPr>
          <a:xfrm>
            <a:off x="5197288" y="4698062"/>
            <a:ext cx="3946713" cy="461665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MicroMHiDe</a:t>
            </a:r>
            <a:r>
              <a:rPr lang="en-US" sz="2400" b="1" dirty="0">
                <a:solidFill>
                  <a:schemeClr val="bg1"/>
                </a:solidFill>
              </a:rPr>
              <a:t>    </a:t>
            </a:r>
            <a:r>
              <a:rPr lang="en-US" b="1" dirty="0">
                <a:solidFill>
                  <a:schemeClr val="bg1"/>
                </a:solidFill>
              </a:rPr>
              <a:t>(Resolution &lt; 1 m)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A6D8EDC-9203-4C9C-AEC7-4A93BF6850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2" t="16457" r="5310" b="17141"/>
          <a:stretch/>
        </p:blipFill>
        <p:spPr>
          <a:xfrm>
            <a:off x="8475490" y="2113688"/>
            <a:ext cx="668512" cy="2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2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1967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913" y="153968"/>
            <a:ext cx="877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FFFF"/>
                </a:solidFill>
              </a:rPr>
              <a:t>Earth Observation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cxnSpLocks/>
            <a:stCxn id="4" idx="3"/>
          </p:cNvCxnSpPr>
          <p:nvPr/>
        </p:nvCxnSpPr>
        <p:spPr>
          <a:xfrm>
            <a:off x="0" y="983545"/>
            <a:ext cx="4035778" cy="7949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6D63CD-4DF2-4780-88C8-5A759B1DAE29}"/>
              </a:ext>
            </a:extLst>
          </p:cNvPr>
          <p:cNvSpPr/>
          <p:nvPr/>
        </p:nvSpPr>
        <p:spPr>
          <a:xfrm>
            <a:off x="114300" y="1096689"/>
            <a:ext cx="89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FFFFFF"/>
                </a:solidFill>
              </a:rPr>
              <a:t>Monitoring our Environment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8AB81242-D59D-4CD9-9411-EE0830289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14"/>
          <a:stretch/>
        </p:blipFill>
        <p:spPr>
          <a:xfrm rot="16200000">
            <a:off x="-608200" y="3186737"/>
            <a:ext cx="2562787" cy="135074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98B7C43-74CF-4B8F-9C0C-60571B0F926D}"/>
              </a:ext>
            </a:extLst>
          </p:cNvPr>
          <p:cNvSpPr txBox="1"/>
          <p:nvPr/>
        </p:nvSpPr>
        <p:spPr>
          <a:xfrm>
            <a:off x="-28854" y="1950736"/>
            <a:ext cx="1469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err="1"/>
              <a:t>Panchromatic</a:t>
            </a:r>
            <a:endParaRPr lang="fr-BE" dirty="0"/>
          </a:p>
          <a:p>
            <a:pPr algn="ctr"/>
            <a:r>
              <a:rPr lang="fr-BE" dirty="0"/>
              <a:t>(Grey </a:t>
            </a:r>
            <a:r>
              <a:rPr lang="fr-BE" dirty="0" err="1"/>
              <a:t>scale</a:t>
            </a:r>
            <a:r>
              <a:rPr lang="fr-BE" dirty="0"/>
              <a:t>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908F23-78AD-4632-A2AB-A4B72007B50E}"/>
              </a:ext>
            </a:extLst>
          </p:cNvPr>
          <p:cNvSpPr/>
          <p:nvPr/>
        </p:nvSpPr>
        <p:spPr>
          <a:xfrm>
            <a:off x="-2177" y="4743030"/>
            <a:ext cx="1350740" cy="400110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Landsat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C81BE3-6A16-4111-BE81-A3601F06D739}"/>
              </a:ext>
            </a:extLst>
          </p:cNvPr>
          <p:cNvGrpSpPr/>
          <p:nvPr/>
        </p:nvGrpSpPr>
        <p:grpSpPr>
          <a:xfrm>
            <a:off x="1433284" y="1953664"/>
            <a:ext cx="1516397" cy="3198800"/>
            <a:chOff x="1433284" y="1953664"/>
            <a:chExt cx="1516397" cy="31988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FB6829B-7740-4200-8CA6-90EAB6F07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33078" y="3188761"/>
              <a:ext cx="2571751" cy="1355655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571900C6-6B6C-4753-98C5-830313AC2DB1}"/>
                </a:ext>
              </a:extLst>
            </p:cNvPr>
            <p:cNvSpPr txBox="1"/>
            <p:nvPr/>
          </p:nvSpPr>
          <p:spPr>
            <a:xfrm>
              <a:off x="1469724" y="1953664"/>
              <a:ext cx="1479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/>
                <a:t>Multispectral </a:t>
              </a:r>
            </a:p>
            <a:p>
              <a:pPr algn="ctr"/>
              <a:r>
                <a:rPr lang="fr-BE" dirty="0"/>
                <a:t>(</a:t>
              </a:r>
              <a:r>
                <a:rPr lang="fr-BE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</a:t>
              </a:r>
              <a:r>
                <a:rPr lang="fr-BE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 </a:t>
              </a:r>
              <a:r>
                <a:rPr lang="fr-BE" dirty="0">
                  <a:latin typeface="Arial Black" panose="020B0A04020102020204" pitchFamily="34" charset="0"/>
                </a:rPr>
                <a:t>/</a:t>
              </a:r>
              <a:r>
                <a:rPr lang="fr-BE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 </a:t>
              </a:r>
              <a:r>
                <a:rPr lang="fr-BE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G</a:t>
              </a:r>
              <a:r>
                <a:rPr lang="fr-BE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 </a:t>
              </a:r>
              <a:r>
                <a:rPr lang="fr-BE" dirty="0">
                  <a:latin typeface="Arial Black" panose="020B0A04020102020204" pitchFamily="34" charset="0"/>
                </a:rPr>
                <a:t>/</a:t>
              </a:r>
              <a:r>
                <a:rPr lang="fr-BE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 </a:t>
              </a:r>
              <a:r>
                <a:rPr lang="fr-BE" dirty="0">
                  <a:solidFill>
                    <a:srgbClr val="00B0F0"/>
                  </a:solidFill>
                  <a:latin typeface="Arial Black" panose="020B0A04020102020204" pitchFamily="34" charset="0"/>
                </a:rPr>
                <a:t>B</a:t>
              </a:r>
              <a:r>
                <a:rPr lang="fr-BE" dirty="0"/>
                <a:t> )</a:t>
              </a:r>
            </a:p>
          </p:txBody>
        </p:sp>
        <p:sp>
          <p:nvSpPr>
            <p:cNvPr id="70" name="Triangle isocèle 69">
              <a:extLst>
                <a:ext uri="{FF2B5EF4-FFF2-40B4-BE49-F238E27FC236}">
                  <a16:creationId xmlns:a16="http://schemas.microsoft.com/office/drawing/2014/main" id="{77792087-F518-43D4-B8B7-5671F406EE33}"/>
                </a:ext>
              </a:extLst>
            </p:cNvPr>
            <p:cNvSpPr/>
            <p:nvPr/>
          </p:nvSpPr>
          <p:spPr>
            <a:xfrm rot="5400000">
              <a:off x="1211984" y="2269452"/>
              <a:ext cx="529512" cy="8691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A723B0-C327-4F19-9068-F21FF8C242AE}"/>
                </a:ext>
              </a:extLst>
            </p:cNvPr>
            <p:cNvSpPr/>
            <p:nvPr/>
          </p:nvSpPr>
          <p:spPr>
            <a:xfrm>
              <a:off x="1541126" y="4742351"/>
              <a:ext cx="1349302" cy="400110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SPOT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79AB9CE5-0285-4B96-B0A4-5546E80C0D45}"/>
              </a:ext>
            </a:extLst>
          </p:cNvPr>
          <p:cNvGrpSpPr/>
          <p:nvPr/>
        </p:nvGrpSpPr>
        <p:grpSpPr>
          <a:xfrm>
            <a:off x="2964197" y="1967091"/>
            <a:ext cx="1580617" cy="3185371"/>
            <a:chOff x="2964197" y="1967091"/>
            <a:chExt cx="1580617" cy="318537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2B84B9E-FA34-4AF3-B67F-5B8310A6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845"/>
            <a:stretch/>
          </p:blipFill>
          <p:spPr>
            <a:xfrm rot="16200000">
              <a:off x="2521641" y="3188759"/>
              <a:ext cx="2571751" cy="1355655"/>
            </a:xfrm>
            <a:prstGeom prst="rect">
              <a:avLst/>
            </a:prstGeom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A7F49F7-5BFB-445A-948B-B0A69308A8FE}"/>
                </a:ext>
              </a:extLst>
            </p:cNvPr>
            <p:cNvSpPr txBox="1"/>
            <p:nvPr/>
          </p:nvSpPr>
          <p:spPr>
            <a:xfrm>
              <a:off x="3025552" y="1967091"/>
              <a:ext cx="1519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 err="1"/>
                <a:t>Superspectral</a:t>
              </a:r>
              <a:r>
                <a:rPr lang="fr-BE" dirty="0"/>
                <a:t> </a:t>
              </a:r>
            </a:p>
            <a:p>
              <a:pPr algn="ctr"/>
              <a:r>
                <a:rPr lang="fr-BE" dirty="0"/>
                <a:t>(</a:t>
              </a:r>
              <a:r>
                <a:rPr lang="fr-BE" dirty="0">
                  <a:solidFill>
                    <a:srgbClr val="7030A0"/>
                  </a:solidFill>
                  <a:latin typeface="Arial Black" panose="020B0A04020102020204" pitchFamily="34" charset="0"/>
                </a:rPr>
                <a:t>1</a:t>
              </a:r>
              <a:r>
                <a:rPr lang="fr-BE" dirty="0">
                  <a:solidFill>
                    <a:srgbClr val="9966FF"/>
                  </a:solidFill>
                  <a:latin typeface="Arial Black" panose="020B0A04020102020204" pitchFamily="34" charset="0"/>
                </a:rPr>
                <a:t>3</a:t>
              </a:r>
              <a:r>
                <a:rPr lang="fr-BE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 </a:t>
              </a:r>
              <a:r>
                <a:rPr lang="fr-BE" dirty="0" err="1">
                  <a:solidFill>
                    <a:srgbClr val="0070C0"/>
                  </a:solidFill>
                  <a:latin typeface="Arial Black" panose="020B0A04020102020204" pitchFamily="34" charset="0"/>
                </a:rPr>
                <a:t>c</a:t>
              </a:r>
              <a:r>
                <a:rPr lang="fr-BE" dirty="0" err="1">
                  <a:solidFill>
                    <a:srgbClr val="00B050"/>
                  </a:solidFill>
                  <a:latin typeface="Arial Black" panose="020B0A04020102020204" pitchFamily="34" charset="0"/>
                </a:rPr>
                <a:t>o</a:t>
              </a:r>
              <a:r>
                <a:rPr lang="fr-BE" dirty="0" err="1">
                  <a:solidFill>
                    <a:srgbClr val="FFFF00"/>
                  </a:solidFill>
                  <a:latin typeface="Arial Black" panose="020B0A04020102020204" pitchFamily="34" charset="0"/>
                </a:rPr>
                <a:t>l</a:t>
              </a:r>
              <a:r>
                <a:rPr lang="fr-BE" dirty="0" err="1">
                  <a:solidFill>
                    <a:schemeClr val="accent4"/>
                  </a:solidFill>
                  <a:latin typeface="Arial Black" panose="020B0A04020102020204" pitchFamily="34" charset="0"/>
                </a:rPr>
                <a:t>o</a:t>
              </a:r>
              <a:r>
                <a:rPr lang="fr-BE" dirty="0" err="1">
                  <a:solidFill>
                    <a:srgbClr val="FF0000"/>
                  </a:solidFill>
                  <a:latin typeface="Arial Black" panose="020B0A04020102020204" pitchFamily="34" charset="0"/>
                </a:rPr>
                <a:t>r</a:t>
              </a:r>
              <a:r>
                <a:rPr lang="fr-BE" dirty="0" err="1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s</a:t>
              </a:r>
              <a:r>
                <a:rPr lang="fr-BE" dirty="0"/>
                <a:t>)</a:t>
              </a:r>
            </a:p>
          </p:txBody>
        </p:sp>
        <p:sp>
          <p:nvSpPr>
            <p:cNvPr id="73" name="Triangle isocèle 72">
              <a:extLst>
                <a:ext uri="{FF2B5EF4-FFF2-40B4-BE49-F238E27FC236}">
                  <a16:creationId xmlns:a16="http://schemas.microsoft.com/office/drawing/2014/main" id="{4B66298B-1710-42D0-B4B4-64F0FF29AF74}"/>
                </a:ext>
              </a:extLst>
            </p:cNvPr>
            <p:cNvSpPr/>
            <p:nvPr/>
          </p:nvSpPr>
          <p:spPr>
            <a:xfrm rot="5400000">
              <a:off x="2742897" y="2272502"/>
              <a:ext cx="529512" cy="8691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48CCF05-5560-4809-89D4-D59C4FE678B5}"/>
                </a:ext>
              </a:extLst>
            </p:cNvPr>
            <p:cNvSpPr/>
            <p:nvPr/>
          </p:nvSpPr>
          <p:spPr>
            <a:xfrm>
              <a:off x="3129688" y="4743030"/>
              <a:ext cx="1355656" cy="400110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Sentinel 2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7ED0181-2A7B-474B-9EF8-7AA176344B0D}"/>
              </a:ext>
            </a:extLst>
          </p:cNvPr>
          <p:cNvSpPr txBox="1"/>
          <p:nvPr/>
        </p:nvSpPr>
        <p:spPr>
          <a:xfrm>
            <a:off x="5627717" y="2613422"/>
            <a:ext cx="22096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200" b="1" i="1" dirty="0" err="1"/>
              <a:t>Improving</a:t>
            </a:r>
            <a:endParaRPr lang="fr-BE" sz="3200" b="1" i="1" dirty="0"/>
          </a:p>
          <a:p>
            <a:pPr algn="ctr"/>
            <a:r>
              <a:rPr lang="fr-BE" sz="3200" b="1" i="1" dirty="0"/>
              <a:t>Spectral </a:t>
            </a:r>
          </a:p>
          <a:p>
            <a:pPr algn="ctr"/>
            <a:r>
              <a:rPr lang="fr-BE" sz="3200" b="1" i="1" dirty="0" err="1"/>
              <a:t>Resolution</a:t>
            </a:r>
            <a:r>
              <a:rPr lang="fr-BE" sz="3200" b="1" i="1" dirty="0"/>
              <a:t> !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AE9CA51-5570-40F8-BBE9-1BA0995451D7}"/>
              </a:ext>
            </a:extLst>
          </p:cNvPr>
          <p:cNvGrpSpPr/>
          <p:nvPr/>
        </p:nvGrpSpPr>
        <p:grpSpPr>
          <a:xfrm>
            <a:off x="4598727" y="1934381"/>
            <a:ext cx="4369805" cy="3082818"/>
            <a:chOff x="4598727" y="1934381"/>
            <a:chExt cx="4369805" cy="308281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77F444-7B81-43F9-A262-D72DC6324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61" t="12772" r="6155" b="10972"/>
            <a:stretch/>
          </p:blipFill>
          <p:spPr>
            <a:xfrm>
              <a:off x="4633681" y="2707015"/>
              <a:ext cx="4334851" cy="2310184"/>
            </a:xfrm>
            <a:prstGeom prst="rect">
              <a:avLst/>
            </a:prstGeom>
          </p:spPr>
        </p:pic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33283E1-05FF-467D-9A51-A91A2E146439}"/>
                </a:ext>
              </a:extLst>
            </p:cNvPr>
            <p:cNvSpPr txBox="1"/>
            <p:nvPr/>
          </p:nvSpPr>
          <p:spPr>
            <a:xfrm>
              <a:off x="5116506" y="1934381"/>
              <a:ext cx="2720855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BE" sz="2800" b="1" dirty="0"/>
                <a:t>Hyperspectral</a:t>
              </a:r>
              <a:r>
                <a:rPr lang="fr-BE" dirty="0"/>
                <a:t> </a:t>
              </a:r>
            </a:p>
            <a:p>
              <a:pPr algn="ctr"/>
              <a:r>
                <a:rPr lang="fr-BE" dirty="0"/>
                <a:t>(</a:t>
              </a:r>
              <a:r>
                <a:rPr lang="fr-BE" dirty="0">
                  <a:solidFill>
                    <a:srgbClr val="7030A0"/>
                  </a:solidFill>
                  <a:latin typeface="Arial Black" panose="020B0A04020102020204" pitchFamily="34" charset="0"/>
                </a:rPr>
                <a:t>&gt; </a:t>
              </a:r>
              <a:r>
                <a:rPr lang="fr-BE" dirty="0">
                  <a:solidFill>
                    <a:srgbClr val="9966FF"/>
                  </a:solidFill>
                  <a:latin typeface="Arial Black" panose="020B0A04020102020204" pitchFamily="34" charset="0"/>
                </a:rPr>
                <a:t>2</a:t>
              </a:r>
              <a:r>
                <a:rPr lang="fr-BE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0</a:t>
              </a:r>
              <a:r>
                <a:rPr lang="fr-BE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0</a:t>
              </a:r>
              <a:r>
                <a:rPr lang="fr-BE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 </a:t>
              </a:r>
              <a:r>
                <a:rPr lang="fr-BE" dirty="0" err="1">
                  <a:solidFill>
                    <a:srgbClr val="92D050"/>
                  </a:solidFill>
                  <a:latin typeface="Arial Black" panose="020B0A04020102020204" pitchFamily="34" charset="0"/>
                </a:rPr>
                <a:t>c</a:t>
              </a:r>
              <a:r>
                <a:rPr lang="fr-BE" dirty="0" err="1">
                  <a:solidFill>
                    <a:srgbClr val="FFFF00"/>
                  </a:solidFill>
                  <a:latin typeface="Arial Black" panose="020B0A04020102020204" pitchFamily="34" charset="0"/>
                </a:rPr>
                <a:t>o</a:t>
              </a:r>
              <a:r>
                <a:rPr lang="fr-BE" dirty="0" err="1">
                  <a:solidFill>
                    <a:srgbClr val="FFC000"/>
                  </a:solidFill>
                  <a:latin typeface="Arial Black" panose="020B0A04020102020204" pitchFamily="34" charset="0"/>
                </a:rPr>
                <a:t>l</a:t>
              </a:r>
              <a:r>
                <a:rPr lang="fr-BE" dirty="0" err="1">
                  <a:solidFill>
                    <a:srgbClr val="FF9900"/>
                  </a:solidFill>
                  <a:latin typeface="Arial Black" panose="020B0A04020102020204" pitchFamily="34" charset="0"/>
                </a:rPr>
                <a:t>o</a:t>
              </a:r>
              <a:r>
                <a:rPr lang="fr-BE" dirty="0" err="1">
                  <a:solidFill>
                    <a:srgbClr val="FF0000"/>
                  </a:solidFill>
                  <a:latin typeface="Arial Black" panose="020B0A04020102020204" pitchFamily="34" charset="0"/>
                </a:rPr>
                <a:t>r</a:t>
              </a:r>
              <a:r>
                <a:rPr lang="fr-BE" dirty="0" err="1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s</a:t>
              </a:r>
              <a:r>
                <a:rPr lang="fr-BE" dirty="0"/>
                <a:t>)</a:t>
              </a:r>
            </a:p>
          </p:txBody>
        </p:sp>
        <p:sp>
          <p:nvSpPr>
            <p:cNvPr id="75" name="Triangle isocèle 74">
              <a:extLst>
                <a:ext uri="{FF2B5EF4-FFF2-40B4-BE49-F238E27FC236}">
                  <a16:creationId xmlns:a16="http://schemas.microsoft.com/office/drawing/2014/main" id="{0E2DEA08-8ABC-4579-AB37-4170D86BFB16}"/>
                </a:ext>
              </a:extLst>
            </p:cNvPr>
            <p:cNvSpPr/>
            <p:nvPr/>
          </p:nvSpPr>
          <p:spPr>
            <a:xfrm rot="5400000">
              <a:off x="4377427" y="2272503"/>
              <a:ext cx="529512" cy="8691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873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1967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913" y="153968"/>
            <a:ext cx="877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FFFF"/>
                </a:solidFill>
              </a:rPr>
              <a:t>Earth Observation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cxnSpLocks/>
            <a:stCxn id="4" idx="3"/>
          </p:cNvCxnSpPr>
          <p:nvPr/>
        </p:nvCxnSpPr>
        <p:spPr>
          <a:xfrm>
            <a:off x="0" y="983545"/>
            <a:ext cx="4035778" cy="7949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6D63CD-4DF2-4780-88C8-5A759B1DAE29}"/>
              </a:ext>
            </a:extLst>
          </p:cNvPr>
          <p:cNvSpPr/>
          <p:nvPr/>
        </p:nvSpPr>
        <p:spPr>
          <a:xfrm>
            <a:off x="114300" y="1096689"/>
            <a:ext cx="89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FFFFFF"/>
                </a:solidFill>
              </a:rPr>
              <a:t>Monitoring our Environment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269DF8-2ECD-44B5-9B83-E6C921F65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89" r="-1" b="21746"/>
          <a:stretch/>
        </p:blipFill>
        <p:spPr>
          <a:xfrm>
            <a:off x="0" y="1967090"/>
            <a:ext cx="5264651" cy="31778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2CAB2A-A17F-45BB-9D27-CB716F604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651" y="2259950"/>
            <a:ext cx="1846161" cy="13147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71A0FA-EE76-4C02-AD81-4FABA0712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813" y="2259950"/>
            <a:ext cx="1906187" cy="13147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06F6B7-6051-4BBB-8621-164EA884C8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3"/>
          <a:stretch/>
        </p:blipFill>
        <p:spPr>
          <a:xfrm>
            <a:off x="5248037" y="3832219"/>
            <a:ext cx="1865942" cy="13112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3B8409-9AB7-4F07-8633-B0163749E8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5" t="2091" r="2218" b="28575"/>
          <a:stretch/>
        </p:blipFill>
        <p:spPr>
          <a:xfrm>
            <a:off x="7237813" y="3832219"/>
            <a:ext cx="1933468" cy="13112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52B5B24-4533-41A0-B298-9BB2588CA4EC}"/>
              </a:ext>
            </a:extLst>
          </p:cNvPr>
          <p:cNvSpPr txBox="1"/>
          <p:nvPr/>
        </p:nvSpPr>
        <p:spPr>
          <a:xfrm>
            <a:off x="5252030" y="1952173"/>
            <a:ext cx="1970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/>
              <a:t>Precision</a:t>
            </a:r>
            <a:r>
              <a:rPr lang="fr-BE" sz="1400" b="1" dirty="0"/>
              <a:t> agriculture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76AC02-16F3-4F6E-B1D0-F087E6EFB1C3}"/>
              </a:ext>
            </a:extLst>
          </p:cNvPr>
          <p:cNvSpPr txBox="1"/>
          <p:nvPr/>
        </p:nvSpPr>
        <p:spPr>
          <a:xfrm>
            <a:off x="7349928" y="1958546"/>
            <a:ext cx="159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/>
              <a:t>Forestry</a:t>
            </a:r>
            <a:endParaRPr lang="fr-BE" sz="14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13AD29-EDA4-4DE2-9965-3187C193D7A3}"/>
              </a:ext>
            </a:extLst>
          </p:cNvPr>
          <p:cNvSpPr txBox="1"/>
          <p:nvPr/>
        </p:nvSpPr>
        <p:spPr>
          <a:xfrm>
            <a:off x="5264650" y="3547837"/>
            <a:ext cx="1856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/>
              <a:t>Water </a:t>
            </a:r>
            <a:r>
              <a:rPr lang="fr-BE" sz="1400" b="1" dirty="0" err="1"/>
              <a:t>quality</a:t>
            </a:r>
            <a:endParaRPr lang="fr-BE" sz="1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30D6824-D569-4CA1-8934-EF8EF3B8AF5A}"/>
              </a:ext>
            </a:extLst>
          </p:cNvPr>
          <p:cNvSpPr txBox="1"/>
          <p:nvPr/>
        </p:nvSpPr>
        <p:spPr>
          <a:xfrm>
            <a:off x="7716660" y="3527668"/>
            <a:ext cx="92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/>
              <a:t>Geology</a:t>
            </a:r>
            <a:r>
              <a:rPr lang="fr-BE" sz="1400" b="1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FF354A-37E9-49F4-8EBE-20B8A7E8DBEA}"/>
              </a:ext>
            </a:extLst>
          </p:cNvPr>
          <p:cNvSpPr/>
          <p:nvPr/>
        </p:nvSpPr>
        <p:spPr>
          <a:xfrm>
            <a:off x="2252205" y="1920542"/>
            <a:ext cx="302945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Copernicus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Hyperspectral Imaging Mission for the Environment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680620-B643-4950-9095-39125FCB11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r="14101" b="1219"/>
          <a:stretch/>
        </p:blipFill>
        <p:spPr>
          <a:xfrm>
            <a:off x="3765176" y="3833698"/>
            <a:ext cx="1486854" cy="1309802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2992CC75-23EF-4094-A423-76839A234966}"/>
              </a:ext>
            </a:extLst>
          </p:cNvPr>
          <p:cNvSpPr txBox="1"/>
          <p:nvPr/>
        </p:nvSpPr>
        <p:spPr>
          <a:xfrm>
            <a:off x="3752555" y="3790623"/>
            <a:ext cx="99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ELOIS</a:t>
            </a:r>
            <a:endParaRPr lang="fr-BE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5005714-D2D6-432E-B67F-D310D041BB89}"/>
              </a:ext>
            </a:extLst>
          </p:cNvPr>
          <p:cNvSpPr txBox="1"/>
          <p:nvPr/>
        </p:nvSpPr>
        <p:spPr>
          <a:xfrm>
            <a:off x="0" y="1980724"/>
            <a:ext cx="1108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CHIME</a:t>
            </a:r>
            <a:endParaRPr lang="fr-BE" sz="24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6D4E835-3188-4B5D-8069-B78DE410BA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12" t="16457" r="5310" b="17141"/>
          <a:stretch/>
        </p:blipFill>
        <p:spPr>
          <a:xfrm>
            <a:off x="3753730" y="4989532"/>
            <a:ext cx="468645" cy="1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0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776" y="140348"/>
            <a:ext cx="30014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FFFF"/>
                </a:solidFill>
              </a:rPr>
              <a:t>Would you like to join us </a:t>
            </a:r>
          </a:p>
          <a:p>
            <a:r>
              <a:rPr lang="en-US" sz="3600" i="1" dirty="0">
                <a:solidFill>
                  <a:srgbClr val="FFFFFF"/>
                </a:solidFill>
              </a:rPr>
              <a:t>in Liège ?</a:t>
            </a:r>
          </a:p>
          <a:p>
            <a:endParaRPr lang="en-US" sz="1400" i="1" dirty="0">
              <a:solidFill>
                <a:srgbClr val="FFFFFF"/>
              </a:solidFill>
            </a:endParaRPr>
          </a:p>
          <a:p>
            <a:r>
              <a:rPr lang="en-US" sz="4000" b="1" i="1" dirty="0">
                <a:solidFill>
                  <a:srgbClr val="FFFFFF"/>
                </a:solidFill>
              </a:rPr>
              <a:t>We are </a:t>
            </a:r>
          </a:p>
          <a:p>
            <a:r>
              <a:rPr lang="en-US" sz="4000" b="1" i="1" dirty="0">
                <a:solidFill>
                  <a:srgbClr val="FFFFFF"/>
                </a:solidFill>
              </a:rPr>
              <a:t>hiring 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9427" y="36183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1642" y="1553240"/>
            <a:ext cx="1099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Optical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Engineers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44591" y="1562136"/>
            <a:ext cx="2184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Electro-mechanical Engineer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7922" y="151904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System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Engineer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520460" y="1062152"/>
            <a:ext cx="2007618" cy="251783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955863" y="3572182"/>
            <a:ext cx="1013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Thermal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Engineer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2602" y="3560976"/>
            <a:ext cx="1528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Technology Development Engineer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68089" y="353627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Precision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Machining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Engineer</a:t>
            </a:r>
          </a:p>
        </p:txBody>
      </p:sp>
      <p:pic>
        <p:nvPicPr>
          <p:cNvPr id="25" name="Picture 24" descr="icons8-speaker-notes-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4" y="2408826"/>
            <a:ext cx="687821" cy="687821"/>
          </a:xfrm>
          <a:prstGeom prst="rect">
            <a:avLst/>
          </a:prstGeom>
        </p:spPr>
      </p:pic>
      <p:pic>
        <p:nvPicPr>
          <p:cNvPr id="26" name="Picture 25" descr="icons8-paper-plane-6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86" y="2315435"/>
            <a:ext cx="708928" cy="708928"/>
          </a:xfrm>
          <a:prstGeom prst="rect">
            <a:avLst/>
          </a:prstGeom>
        </p:spPr>
      </p:pic>
      <p:pic>
        <p:nvPicPr>
          <p:cNvPr id="27" name="Picture 26" descr="icons8-space-shuttle-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2261" y="2333281"/>
            <a:ext cx="844617" cy="8446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1A9498-2A4D-4435-B8F3-AB5B1ECD40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89" t="14060" r="5310"/>
          <a:stretch/>
        </p:blipFill>
        <p:spPr>
          <a:xfrm>
            <a:off x="0" y="3984683"/>
            <a:ext cx="2843092" cy="11641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D4B7AB-8BDA-4948-81FD-D6B761FF7C8B}"/>
              </a:ext>
            </a:extLst>
          </p:cNvPr>
          <p:cNvSpPr txBox="1"/>
          <p:nvPr/>
        </p:nvSpPr>
        <p:spPr>
          <a:xfrm>
            <a:off x="450265" y="4777706"/>
            <a:ext cx="2103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www.amos.be/job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B9F6A04-8B20-4042-BF3B-9F04B423DC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95" y="2283157"/>
            <a:ext cx="1777058" cy="12778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ED08A4-292D-4D1D-BB22-D7A28C942F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40" y="268465"/>
            <a:ext cx="1783885" cy="12613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410489-8177-4111-AD9D-250F2796D9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69" y="2290187"/>
            <a:ext cx="1743921" cy="1270789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66DFB13-1A7A-4D18-B9D5-81B4CAAE3141}"/>
              </a:ext>
            </a:extLst>
          </p:cNvPr>
          <p:cNvGrpSpPr/>
          <p:nvPr/>
        </p:nvGrpSpPr>
        <p:grpSpPr>
          <a:xfrm>
            <a:off x="5327713" y="268431"/>
            <a:ext cx="1867543" cy="1261336"/>
            <a:chOff x="2750428" y="623471"/>
            <a:chExt cx="1867543" cy="12613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906412-D504-417A-A7DE-9532C620BC37}"/>
                </a:ext>
              </a:extLst>
            </p:cNvPr>
            <p:cNvSpPr/>
            <p:nvPr/>
          </p:nvSpPr>
          <p:spPr>
            <a:xfrm>
              <a:off x="2750428" y="623471"/>
              <a:ext cx="1867543" cy="1261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5813A85-2A52-405B-954D-0B640ED2A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036"/>
            <a:stretch/>
          </p:blipFill>
          <p:spPr>
            <a:xfrm>
              <a:off x="2861928" y="736981"/>
              <a:ext cx="1653607" cy="1058183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39F7FF6-5DCF-4AD8-902E-47011BCB1172}"/>
              </a:ext>
            </a:extLst>
          </p:cNvPr>
          <p:cNvGrpSpPr/>
          <p:nvPr/>
        </p:nvGrpSpPr>
        <p:grpSpPr>
          <a:xfrm>
            <a:off x="3419683" y="2299640"/>
            <a:ext cx="1867543" cy="1261336"/>
            <a:chOff x="840402" y="1506053"/>
            <a:chExt cx="1867543" cy="12613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E3478B-699B-4B9B-A8A6-D2658DCAB836}"/>
                </a:ext>
              </a:extLst>
            </p:cNvPr>
            <p:cNvSpPr/>
            <p:nvPr/>
          </p:nvSpPr>
          <p:spPr>
            <a:xfrm>
              <a:off x="840402" y="1506053"/>
              <a:ext cx="1867543" cy="1261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2642AD4-6782-4081-A878-2A4AA6964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7592" b="4401"/>
            <a:stretch/>
          </p:blipFill>
          <p:spPr>
            <a:xfrm>
              <a:off x="959388" y="1608515"/>
              <a:ext cx="1649342" cy="1088855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96BAC01-2058-4087-AA90-FB3DB052068E}"/>
              </a:ext>
            </a:extLst>
          </p:cNvPr>
          <p:cNvGrpSpPr/>
          <p:nvPr/>
        </p:nvGrpSpPr>
        <p:grpSpPr>
          <a:xfrm>
            <a:off x="3431686" y="276404"/>
            <a:ext cx="1801393" cy="1254501"/>
            <a:chOff x="3654658" y="315900"/>
            <a:chExt cx="1867543" cy="126133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37A6FF-EFDF-4A60-8D01-359D8EB0DE5A}"/>
                </a:ext>
              </a:extLst>
            </p:cNvPr>
            <p:cNvSpPr/>
            <p:nvPr/>
          </p:nvSpPr>
          <p:spPr>
            <a:xfrm>
              <a:off x="3654658" y="315900"/>
              <a:ext cx="1867543" cy="1261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2EC5B670-E711-42EC-BBD4-A4658BFE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36024" b="19906"/>
            <a:stretch/>
          </p:blipFill>
          <p:spPr>
            <a:xfrm>
              <a:off x="3762015" y="418406"/>
              <a:ext cx="1652827" cy="1052044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3D5EE8E-B7A0-4090-A623-E7A08D31C0C9}"/>
              </a:ext>
            </a:extLst>
          </p:cNvPr>
          <p:cNvSpPr/>
          <p:nvPr/>
        </p:nvSpPr>
        <p:spPr>
          <a:xfrm>
            <a:off x="5498241" y="4509165"/>
            <a:ext cx="3450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FFFFFF"/>
                </a:solidFill>
              </a:rPr>
              <a:t>And more to come … !</a:t>
            </a:r>
          </a:p>
        </p:txBody>
      </p:sp>
    </p:spTree>
    <p:extLst>
      <p:ext uri="{BB962C8B-B14F-4D97-AF65-F5344CB8AC3E}">
        <p14:creationId xmlns:p14="http://schemas.microsoft.com/office/powerpoint/2010/main" val="412251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F862756-9B37-4B71-8279-67FB4DA6B8E1}"/>
              </a:ext>
            </a:extLst>
          </p:cNvPr>
          <p:cNvGrpSpPr/>
          <p:nvPr/>
        </p:nvGrpSpPr>
        <p:grpSpPr>
          <a:xfrm>
            <a:off x="6093321" y="215310"/>
            <a:ext cx="2796876" cy="1316791"/>
            <a:chOff x="5914690" y="397709"/>
            <a:chExt cx="2911347" cy="1422092"/>
          </a:xfrm>
        </p:grpSpPr>
        <p:pic>
          <p:nvPicPr>
            <p:cNvPr id="34" name="Image 33" descr="Une image contenant intérieur, assis, engin, table&#10;&#10;Description générée automatiquement">
              <a:extLst>
                <a:ext uri="{FF2B5EF4-FFF2-40B4-BE49-F238E27FC236}">
                  <a16:creationId xmlns:a16="http://schemas.microsoft.com/office/drawing/2014/main" id="{D94C6E2A-8319-4968-8566-9935E4AD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4690" y="502131"/>
              <a:ext cx="1687424" cy="131767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4878C0-D653-4BD2-BE4D-0C361DF1060B}"/>
                </a:ext>
              </a:extLst>
            </p:cNvPr>
            <p:cNvSpPr/>
            <p:nvPr/>
          </p:nvSpPr>
          <p:spPr>
            <a:xfrm>
              <a:off x="7617977" y="397709"/>
              <a:ext cx="12080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Centre </a:t>
              </a:r>
            </a:p>
            <a:p>
              <a:r>
                <a:rPr lang="en-US" sz="1600" b="1" dirty="0"/>
                <a:t>Spatial </a:t>
              </a:r>
            </a:p>
            <a:p>
              <a:r>
                <a:rPr lang="en-US" sz="1600" b="1" dirty="0"/>
                <a:t>de Liège </a:t>
              </a:r>
            </a:p>
            <a:p>
              <a:r>
                <a:rPr lang="en-US" sz="1600" b="1" dirty="0"/>
                <a:t>(B)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5B2374C-75A6-4F4C-86FF-F1B1D372A8EF}"/>
              </a:ext>
            </a:extLst>
          </p:cNvPr>
          <p:cNvGrpSpPr/>
          <p:nvPr/>
        </p:nvGrpSpPr>
        <p:grpSpPr>
          <a:xfrm>
            <a:off x="3768971" y="270878"/>
            <a:ext cx="2309110" cy="1211696"/>
            <a:chOff x="3664876" y="574965"/>
            <a:chExt cx="2309110" cy="1211696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1944645-C90A-4B44-99A7-7B64299DE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3139" y="1139572"/>
              <a:ext cx="1265951" cy="6470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581FF7-3BA6-4876-B298-EA4FF5DADF2D}"/>
                </a:ext>
              </a:extLst>
            </p:cNvPr>
            <p:cNvSpPr/>
            <p:nvPr/>
          </p:nvSpPr>
          <p:spPr>
            <a:xfrm>
              <a:off x="3664876" y="574965"/>
              <a:ext cx="230911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Masters in</a:t>
              </a:r>
            </a:p>
            <a:p>
              <a:pPr algn="ctr"/>
              <a:r>
                <a:rPr lang="en-US" sz="1600" b="1" dirty="0"/>
                <a:t>Aerospace Engineering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F647340-F893-4F6D-9182-6FE5C177F14F}"/>
              </a:ext>
            </a:extLst>
          </p:cNvPr>
          <p:cNvGrpSpPr/>
          <p:nvPr/>
        </p:nvGrpSpPr>
        <p:grpSpPr>
          <a:xfrm>
            <a:off x="6114905" y="3209136"/>
            <a:ext cx="2913480" cy="1943606"/>
            <a:chOff x="6107456" y="3092318"/>
            <a:chExt cx="2913480" cy="1943606"/>
          </a:xfrm>
        </p:grpSpPr>
        <p:pic>
          <p:nvPicPr>
            <p:cNvPr id="39" name="Image 38" descr="Une image contenant fumée, extérieur, train, vapeur&#10;&#10;Description générée automatiquement">
              <a:extLst>
                <a:ext uri="{FF2B5EF4-FFF2-40B4-BE49-F238E27FC236}">
                  <a16:creationId xmlns:a16="http://schemas.microsoft.com/office/drawing/2014/main" id="{F49C0F46-503A-435F-A4F9-262BBE009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7456" y="3092318"/>
              <a:ext cx="1349104" cy="1943606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5DE3761-148D-4035-B849-B8FD35296547}"/>
                </a:ext>
              </a:extLst>
            </p:cNvPr>
            <p:cNvSpPr txBox="1"/>
            <p:nvPr/>
          </p:nvSpPr>
          <p:spPr>
            <a:xfrm>
              <a:off x="7404106" y="4442077"/>
              <a:ext cx="1616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/>
                <a:t>Guyana </a:t>
              </a:r>
            </a:p>
            <a:p>
              <a:r>
                <a:rPr lang="fr-BE" sz="1600" b="1" dirty="0" err="1"/>
                <a:t>Space</a:t>
              </a:r>
              <a:r>
                <a:rPr lang="fr-BE" sz="1600" b="1" dirty="0"/>
                <a:t> Center (F)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2007AF4-A70A-47BA-895C-280604057DD2}"/>
              </a:ext>
            </a:extLst>
          </p:cNvPr>
          <p:cNvGrpSpPr/>
          <p:nvPr/>
        </p:nvGrpSpPr>
        <p:grpSpPr>
          <a:xfrm>
            <a:off x="3832399" y="3388659"/>
            <a:ext cx="2309111" cy="1754839"/>
            <a:chOff x="3770595" y="3388659"/>
            <a:chExt cx="2309111" cy="175483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5DFB86BC-B0CF-47BC-AE08-8D5CF6466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2368" y="3388659"/>
              <a:ext cx="1001474" cy="12608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4AC51D-710B-4BFE-A622-8F8BAC23DF80}"/>
                </a:ext>
              </a:extLst>
            </p:cNvPr>
            <p:cNvSpPr/>
            <p:nvPr/>
          </p:nvSpPr>
          <p:spPr>
            <a:xfrm>
              <a:off x="3770595" y="4558723"/>
              <a:ext cx="230911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Masters in</a:t>
              </a:r>
            </a:p>
            <a:p>
              <a:pPr algn="ctr"/>
              <a:r>
                <a:rPr lang="en-US" sz="1600" b="1" dirty="0"/>
                <a:t>Business Administration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0901768-09EC-44C5-80F7-0C974A16AACD}"/>
              </a:ext>
            </a:extLst>
          </p:cNvPr>
          <p:cNvGrpSpPr/>
          <p:nvPr/>
        </p:nvGrpSpPr>
        <p:grpSpPr>
          <a:xfrm>
            <a:off x="1013934" y="3722786"/>
            <a:ext cx="2818465" cy="1417991"/>
            <a:chOff x="851695" y="3623532"/>
            <a:chExt cx="2818465" cy="1417991"/>
          </a:xfrm>
        </p:grpSpPr>
        <p:pic>
          <p:nvPicPr>
            <p:cNvPr id="7" name="Image 6" descr="Une image contenant moto, homme, eau, air&#10;&#10;Description générée automatiquement">
              <a:extLst>
                <a:ext uri="{FF2B5EF4-FFF2-40B4-BE49-F238E27FC236}">
                  <a16:creationId xmlns:a16="http://schemas.microsoft.com/office/drawing/2014/main" id="{13FB9FE7-88B9-4C62-9237-32BEE9B00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4" b="9117"/>
            <a:stretch/>
          </p:blipFill>
          <p:spPr>
            <a:xfrm>
              <a:off x="1725779" y="3623532"/>
              <a:ext cx="1944381" cy="141527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FCEBE4A-4D46-428D-B451-7E1DEC9C035A}"/>
                </a:ext>
              </a:extLst>
            </p:cNvPr>
            <p:cNvSpPr txBox="1"/>
            <p:nvPr/>
          </p:nvSpPr>
          <p:spPr>
            <a:xfrm>
              <a:off x="851695" y="4210526"/>
              <a:ext cx="8602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600" b="1" dirty="0"/>
                <a:t>Air </a:t>
              </a:r>
            </a:p>
            <a:p>
              <a:pPr algn="r"/>
              <a:r>
                <a:rPr lang="fr-BE" sz="1600" b="1" dirty="0"/>
                <a:t>Liquide </a:t>
              </a:r>
            </a:p>
            <a:p>
              <a:pPr algn="r"/>
              <a:r>
                <a:rPr lang="fr-BE" sz="1600" b="1" dirty="0"/>
                <a:t>(F)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ED7581-F872-4048-8AE3-A8DE69747499}"/>
              </a:ext>
            </a:extLst>
          </p:cNvPr>
          <p:cNvGrpSpPr/>
          <p:nvPr/>
        </p:nvGrpSpPr>
        <p:grpSpPr>
          <a:xfrm>
            <a:off x="6093321" y="1688997"/>
            <a:ext cx="3035498" cy="2919545"/>
            <a:chOff x="6113196" y="1714500"/>
            <a:chExt cx="3035498" cy="2919545"/>
          </a:xfrm>
        </p:grpSpPr>
        <p:pic>
          <p:nvPicPr>
            <p:cNvPr id="36" name="Image 35" descr="Une image contenant intérieur, table, assis, pièce&#10;&#10;Description générée automatiquement">
              <a:extLst>
                <a:ext uri="{FF2B5EF4-FFF2-40B4-BE49-F238E27FC236}">
                  <a16:creationId xmlns:a16="http://schemas.microsoft.com/office/drawing/2014/main" id="{6267311D-E93B-4A51-A633-A51FC57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6535" y="1714500"/>
              <a:ext cx="1421725" cy="2103232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17D3C11-270A-4DE8-84B3-18903ADD6494}"/>
                </a:ext>
              </a:extLst>
            </p:cNvPr>
            <p:cNvSpPr txBox="1"/>
            <p:nvPr/>
          </p:nvSpPr>
          <p:spPr>
            <a:xfrm>
              <a:off x="7799590" y="3803048"/>
              <a:ext cx="1349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err="1"/>
                <a:t>European</a:t>
              </a:r>
              <a:r>
                <a:rPr lang="fr-BE" sz="1600" b="1" dirty="0"/>
                <a:t> </a:t>
              </a:r>
              <a:r>
                <a:rPr lang="fr-BE" sz="1600" b="1" dirty="0" err="1"/>
                <a:t>Space</a:t>
              </a:r>
              <a:r>
                <a:rPr lang="fr-BE" sz="1600" b="1" dirty="0"/>
                <a:t> Agency</a:t>
              </a:r>
            </a:p>
            <a:p>
              <a:pPr algn="ctr"/>
              <a:r>
                <a:rPr lang="fr-BE" sz="1600" b="1" dirty="0"/>
                <a:t>(NL)</a:t>
              </a:r>
            </a:p>
          </p:txBody>
        </p:sp>
        <p:sp>
          <p:nvSpPr>
            <p:cNvPr id="14" name="Flèche : courbe vers la gauche 13">
              <a:extLst>
                <a:ext uri="{FF2B5EF4-FFF2-40B4-BE49-F238E27FC236}">
                  <a16:creationId xmlns:a16="http://schemas.microsoft.com/office/drawing/2014/main" id="{823451B3-35CF-43D9-9C43-998C954054AE}"/>
                </a:ext>
              </a:extLst>
            </p:cNvPr>
            <p:cNvSpPr/>
            <p:nvPr/>
          </p:nvSpPr>
          <p:spPr>
            <a:xfrm>
              <a:off x="6113196" y="1854303"/>
              <a:ext cx="1161880" cy="1319970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3778AFB-AF26-4DD2-BEFE-B2286DE01B0D}"/>
              </a:ext>
            </a:extLst>
          </p:cNvPr>
          <p:cNvGrpSpPr/>
          <p:nvPr/>
        </p:nvGrpSpPr>
        <p:grpSpPr>
          <a:xfrm>
            <a:off x="763199" y="1721106"/>
            <a:ext cx="3330615" cy="1766218"/>
            <a:chOff x="750569" y="1844053"/>
            <a:chExt cx="3330615" cy="176621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4A6CF4-3DBE-4541-8DDD-9473D9B6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91030" y="2077619"/>
              <a:ext cx="1932852" cy="119409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B1ED32F-491D-4E39-8EAF-9A85BEAD4A44}"/>
                </a:ext>
              </a:extLst>
            </p:cNvPr>
            <p:cNvSpPr txBox="1"/>
            <p:nvPr/>
          </p:nvSpPr>
          <p:spPr>
            <a:xfrm>
              <a:off x="750569" y="3271717"/>
              <a:ext cx="2239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/>
                <a:t>Alstom </a:t>
              </a:r>
              <a:r>
                <a:rPr lang="fr-BE" sz="1600" b="1" dirty="0" err="1"/>
                <a:t>Renewables</a:t>
              </a:r>
              <a:r>
                <a:rPr lang="fr-BE" sz="1600" b="1" dirty="0"/>
                <a:t> (F)</a:t>
              </a:r>
            </a:p>
          </p:txBody>
        </p:sp>
        <p:sp>
          <p:nvSpPr>
            <p:cNvPr id="18" name="Flèche : courbe vers la gauche 17">
              <a:extLst>
                <a:ext uri="{FF2B5EF4-FFF2-40B4-BE49-F238E27FC236}">
                  <a16:creationId xmlns:a16="http://schemas.microsoft.com/office/drawing/2014/main" id="{318A7F8B-4C8A-49B0-AB57-13F8717094A2}"/>
                </a:ext>
              </a:extLst>
            </p:cNvPr>
            <p:cNvSpPr/>
            <p:nvPr/>
          </p:nvSpPr>
          <p:spPr>
            <a:xfrm rot="10800000">
              <a:off x="2923380" y="1844053"/>
              <a:ext cx="1157804" cy="1355435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62022142-C191-4099-A0F8-92ED97CF3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994" y="1656481"/>
            <a:ext cx="1421725" cy="1596087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39342CCE-D522-4607-84CA-CF86055E2109}"/>
              </a:ext>
            </a:extLst>
          </p:cNvPr>
          <p:cNvGrpSpPr/>
          <p:nvPr/>
        </p:nvGrpSpPr>
        <p:grpSpPr>
          <a:xfrm>
            <a:off x="1109232" y="144052"/>
            <a:ext cx="2644499" cy="1487498"/>
            <a:chOff x="1109232" y="144052"/>
            <a:chExt cx="2644499" cy="148749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56FA035A-6F12-4A87-80E0-E43B69730ABE}"/>
                </a:ext>
              </a:extLst>
            </p:cNvPr>
            <p:cNvGrpSpPr/>
            <p:nvPr/>
          </p:nvGrpSpPr>
          <p:grpSpPr>
            <a:xfrm>
              <a:off x="1109232" y="144052"/>
              <a:ext cx="2644499" cy="1477983"/>
              <a:chOff x="819325" y="422634"/>
              <a:chExt cx="2737555" cy="1477983"/>
            </a:xfrm>
          </p:grpSpPr>
          <p:pic>
            <p:nvPicPr>
              <p:cNvPr id="9" name="Image 8" descr="Une image contenant bâtiment, extérieur, dôme, route&#10;&#10;Description générée automatiquement">
                <a:extLst>
                  <a:ext uri="{FF2B5EF4-FFF2-40B4-BE49-F238E27FC236}">
                    <a16:creationId xmlns:a16="http://schemas.microsoft.com/office/drawing/2014/main" id="{26CEAC68-50BC-4870-8F5D-AA9893437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82201" y="461923"/>
                <a:ext cx="1774679" cy="1438694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4D078F6-ECB3-4491-8275-70135C1AB29B}"/>
                  </a:ext>
                </a:extLst>
              </p:cNvPr>
              <p:cNvSpPr txBox="1"/>
              <p:nvPr/>
            </p:nvSpPr>
            <p:spPr>
              <a:xfrm>
                <a:off x="819325" y="422634"/>
                <a:ext cx="8602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600" b="1" dirty="0"/>
                  <a:t>AMOS </a:t>
                </a:r>
              </a:p>
              <a:p>
                <a:pPr algn="r"/>
                <a:r>
                  <a:rPr lang="fr-BE" sz="1600" b="1" dirty="0"/>
                  <a:t>(B)</a:t>
                </a:r>
              </a:p>
            </p:txBody>
          </p:sp>
        </p:grp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2384F321-5A35-4032-8E8A-81167CEAC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912" t="16457" r="5310" b="17141"/>
            <a:stretch/>
          </p:blipFill>
          <p:spPr>
            <a:xfrm>
              <a:off x="3285085" y="1482574"/>
              <a:ext cx="468645" cy="148976"/>
            </a:xfrm>
            <a:prstGeom prst="rect">
              <a:avLst/>
            </a:prstGeom>
          </p:spPr>
        </p:pic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8A68956A-1A63-436F-9CA8-44DCCDB6DFB9}"/>
              </a:ext>
            </a:extLst>
          </p:cNvPr>
          <p:cNvSpPr txBox="1"/>
          <p:nvPr/>
        </p:nvSpPr>
        <p:spPr>
          <a:xfrm>
            <a:off x="4297234" y="2994881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Ph. Gilson</a:t>
            </a:r>
          </a:p>
        </p:txBody>
      </p:sp>
    </p:spTree>
    <p:extLst>
      <p:ext uri="{BB962C8B-B14F-4D97-AF65-F5344CB8AC3E}">
        <p14:creationId xmlns:p14="http://schemas.microsoft.com/office/powerpoint/2010/main" val="39589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kum_Crater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1618" b="51151"/>
          <a:stretch/>
        </p:blipFill>
        <p:spPr>
          <a:xfrm>
            <a:off x="0" y="-78749"/>
            <a:ext cx="9144000" cy="268460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609683" y="566613"/>
            <a:ext cx="0" cy="152400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96C3F-E812-406D-8792-4F6C5F248553}"/>
              </a:ext>
            </a:extLst>
          </p:cNvPr>
          <p:cNvSpPr/>
          <p:nvPr/>
        </p:nvSpPr>
        <p:spPr>
          <a:xfrm>
            <a:off x="0" y="1853548"/>
            <a:ext cx="9143996" cy="328995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3771305" y="-8101"/>
            <a:ext cx="4264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6" name="Rectangle 5"/>
          <p:cNvSpPr/>
          <p:nvPr/>
        </p:nvSpPr>
        <p:spPr>
          <a:xfrm>
            <a:off x="3771305" y="895353"/>
            <a:ext cx="5372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b="1" dirty="0" err="1">
                <a:solidFill>
                  <a:schemeClr val="bg1"/>
                </a:solidFill>
              </a:rPr>
              <a:t>Understanding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our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Universe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030AB1-7CD0-42B4-B4CC-11438019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" r="5882"/>
          <a:stretch/>
        </p:blipFill>
        <p:spPr>
          <a:xfrm>
            <a:off x="3" y="1853548"/>
            <a:ext cx="5903465" cy="3288948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DECFC01-7BA9-4804-A26D-C8C686106DE3}"/>
              </a:ext>
            </a:extLst>
          </p:cNvPr>
          <p:cNvGrpSpPr/>
          <p:nvPr/>
        </p:nvGrpSpPr>
        <p:grpSpPr>
          <a:xfrm>
            <a:off x="5819240" y="1906594"/>
            <a:ext cx="3269286" cy="3206170"/>
            <a:chOff x="5856194" y="1937330"/>
            <a:chExt cx="3232331" cy="307290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4470634-1632-4264-B5C6-CE47C5AD4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49" r="17801"/>
            <a:stretch/>
          </p:blipFill>
          <p:spPr>
            <a:xfrm>
              <a:off x="5903468" y="2118063"/>
              <a:ext cx="2749921" cy="2759918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FD760AB-67A9-49F2-835E-10B8C313A61D}"/>
                </a:ext>
              </a:extLst>
            </p:cNvPr>
            <p:cNvSpPr txBox="1"/>
            <p:nvPr/>
          </p:nvSpPr>
          <p:spPr>
            <a:xfrm>
              <a:off x="6037711" y="1937330"/>
              <a:ext cx="1577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 err="1">
                  <a:solidFill>
                    <a:schemeClr val="bg1"/>
                  </a:solidFill>
                </a:rPr>
                <a:t>Ordinary</a:t>
              </a:r>
              <a:r>
                <a:rPr lang="fr-BE" sz="1600" b="1" dirty="0">
                  <a:solidFill>
                    <a:schemeClr val="bg1"/>
                  </a:solidFill>
                </a:rPr>
                <a:t> </a:t>
              </a:r>
              <a:r>
                <a:rPr lang="fr-BE" sz="1600" b="1" dirty="0" err="1">
                  <a:solidFill>
                    <a:schemeClr val="bg1"/>
                  </a:solidFill>
                </a:rPr>
                <a:t>Matter</a:t>
              </a:r>
              <a:endParaRPr lang="fr-BE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851A6C4-038A-4010-8EA0-FABF242B9892}"/>
                </a:ext>
              </a:extLst>
            </p:cNvPr>
            <p:cNvSpPr txBox="1"/>
            <p:nvPr/>
          </p:nvSpPr>
          <p:spPr>
            <a:xfrm>
              <a:off x="8312800" y="2995179"/>
              <a:ext cx="775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BE" sz="1600" b="1" dirty="0" err="1">
                  <a:solidFill>
                    <a:schemeClr val="bg1"/>
                  </a:solidFill>
                </a:rPr>
                <a:t>Dark</a:t>
              </a:r>
              <a:r>
                <a:rPr lang="fr-BE" sz="1600" b="1" dirty="0">
                  <a:solidFill>
                    <a:schemeClr val="bg1"/>
                  </a:solidFill>
                </a:rPr>
                <a:t> </a:t>
              </a:r>
            </a:p>
            <a:p>
              <a:pPr algn="r"/>
              <a:r>
                <a:rPr lang="fr-BE" sz="1600" b="1" dirty="0" err="1">
                  <a:solidFill>
                    <a:schemeClr val="bg1"/>
                  </a:solidFill>
                </a:rPr>
                <a:t>Matter</a:t>
              </a:r>
              <a:endParaRPr lang="fr-BE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FB9D05C-28BF-498A-9F08-3D08503C3429}"/>
                </a:ext>
              </a:extLst>
            </p:cNvPr>
            <p:cNvSpPr txBox="1"/>
            <p:nvPr/>
          </p:nvSpPr>
          <p:spPr>
            <a:xfrm>
              <a:off x="5856194" y="4425463"/>
              <a:ext cx="764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 err="1">
                  <a:solidFill>
                    <a:schemeClr val="bg1"/>
                  </a:solidFill>
                </a:rPr>
                <a:t>Dark</a:t>
              </a:r>
              <a:r>
                <a:rPr lang="fr-BE" sz="16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fr-BE" sz="1600" b="1" dirty="0">
                  <a:solidFill>
                    <a:schemeClr val="bg1"/>
                  </a:solidFill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97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2154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34001" y="285582"/>
            <a:ext cx="4390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b="1" i="1" dirty="0">
                <a:solidFill>
                  <a:srgbClr val="FFFFFF"/>
                </a:solidFill>
              </a:rPr>
              <a:t>Astronomy</a:t>
            </a: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0" y="1063037"/>
            <a:ext cx="4035778" cy="141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7556A4-297E-4CC1-AD39-C18674310CEC}"/>
              </a:ext>
            </a:extLst>
          </p:cNvPr>
          <p:cNvSpPr/>
          <p:nvPr/>
        </p:nvSpPr>
        <p:spPr>
          <a:xfrm>
            <a:off x="4109051" y="1051013"/>
            <a:ext cx="4915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200" b="1" dirty="0">
                <a:solidFill>
                  <a:schemeClr val="bg1"/>
                </a:solidFill>
              </a:rPr>
              <a:t>Ground </a:t>
            </a:r>
            <a:r>
              <a:rPr lang="fr-BE" sz="3200" b="1" dirty="0" err="1">
                <a:solidFill>
                  <a:schemeClr val="bg1"/>
                </a:solidFill>
              </a:rPr>
              <a:t>Based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Telescopes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1" name="Image 20" descr="Une image contenant train, extérieur, voie, futur&#10;&#10;Description générée automatiquement">
            <a:extLst>
              <a:ext uri="{FF2B5EF4-FFF2-40B4-BE49-F238E27FC236}">
                <a16:creationId xmlns:a16="http://schemas.microsoft.com/office/drawing/2014/main" id="{557072BE-84D4-4DCF-8414-C1EE07E3B4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42913"/>
            <a:ext cx="9144000" cy="34005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E88EE9-3DC7-48F1-92F1-A360E34F725C}"/>
              </a:ext>
            </a:extLst>
          </p:cNvPr>
          <p:cNvSpPr/>
          <p:nvPr/>
        </p:nvSpPr>
        <p:spPr>
          <a:xfrm>
            <a:off x="119232" y="1763946"/>
            <a:ext cx="2994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VLT interferometer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8911C9F-1D87-4523-8B02-B200284ADE35}"/>
              </a:ext>
            </a:extLst>
          </p:cNvPr>
          <p:cNvGrpSpPr/>
          <p:nvPr/>
        </p:nvGrpSpPr>
        <p:grpSpPr>
          <a:xfrm>
            <a:off x="5524820" y="1754840"/>
            <a:ext cx="3619179" cy="3445093"/>
            <a:chOff x="6158267" y="1878009"/>
            <a:chExt cx="2985732" cy="3321924"/>
          </a:xfrm>
        </p:grpSpPr>
        <p:pic>
          <p:nvPicPr>
            <p:cNvPr id="11" name="Sagittarius-A">
              <a:hlinkClick r:id="" action="ppaction://media"/>
              <a:extLst>
                <a:ext uri="{FF2B5EF4-FFF2-40B4-BE49-F238E27FC236}">
                  <a16:creationId xmlns:a16="http://schemas.microsoft.com/office/drawing/2014/main" id="{43806C4C-5E54-49DC-85DA-E908C157943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6158268" y="1878009"/>
              <a:ext cx="2985731" cy="3265492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4CCF07D-F0DB-40DB-80A8-AFC0BB9351C7}"/>
                </a:ext>
              </a:extLst>
            </p:cNvPr>
            <p:cNvSpPr txBox="1"/>
            <p:nvPr/>
          </p:nvSpPr>
          <p:spPr>
            <a:xfrm>
              <a:off x="6158267" y="4738268"/>
              <a:ext cx="1946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b="1" dirty="0">
                  <a:solidFill>
                    <a:schemeClr val="bg1"/>
                  </a:solidFill>
                </a:rPr>
                <a:t>Sagittarius A*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5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4689902" y="689402"/>
            <a:ext cx="5143503" cy="3764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6115-A3F5-9242-A8DB-28F5AE89EA16}"/>
              </a:ext>
            </a:extLst>
          </p:cNvPr>
          <p:cNvSpPr txBox="1"/>
          <p:nvPr/>
        </p:nvSpPr>
        <p:spPr>
          <a:xfrm>
            <a:off x="5629628" y="1960455"/>
            <a:ext cx="3029186" cy="2862322"/>
          </a:xfrm>
          <a:prstGeom prst="rect">
            <a:avLst/>
          </a:prstGeom>
          <a:noFill/>
          <a:ln>
            <a:solidFill>
              <a:srgbClr val="34198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endParaRPr lang="en-US" dirty="0"/>
          </a:p>
          <a:p>
            <a:pPr algn="ctr">
              <a:lnSpc>
                <a:spcPct val="300000"/>
              </a:lnSpc>
            </a:pPr>
            <a:r>
              <a:rPr lang="en-US" dirty="0"/>
              <a:t>Place to your image</a:t>
            </a:r>
          </a:p>
          <a:p>
            <a:pPr algn="ctr">
              <a:lnSpc>
                <a:spcPct val="30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D39D12-8CCB-4BD6-98FE-35786D8D59E1}"/>
              </a:ext>
            </a:extLst>
          </p:cNvPr>
          <p:cNvSpPr/>
          <p:nvPr/>
        </p:nvSpPr>
        <p:spPr>
          <a:xfrm>
            <a:off x="5217459" y="18749"/>
            <a:ext cx="3926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DA337D-B5C5-484A-8228-B33F78D19154}"/>
              </a:ext>
            </a:extLst>
          </p:cNvPr>
          <p:cNvSpPr/>
          <p:nvPr/>
        </p:nvSpPr>
        <p:spPr>
          <a:xfrm>
            <a:off x="4228283" y="804526"/>
            <a:ext cx="4915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200" b="1" dirty="0">
                <a:solidFill>
                  <a:schemeClr val="bg1"/>
                </a:solidFill>
              </a:rPr>
              <a:t>Ground </a:t>
            </a:r>
            <a:r>
              <a:rPr lang="fr-BE" sz="3200" b="1" dirty="0" err="1">
                <a:solidFill>
                  <a:schemeClr val="bg1"/>
                </a:solidFill>
              </a:rPr>
              <a:t>Based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r-BE" sz="3200" b="1" dirty="0" err="1">
                <a:solidFill>
                  <a:schemeClr val="bg1"/>
                </a:solidFill>
              </a:rPr>
              <a:t>Telescopes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A8E3ACE-FB14-4810-B044-7D81E40B9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988" y="3561388"/>
            <a:ext cx="2583601" cy="157681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C64F396-5F98-4447-ABB5-AF21CC30A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" y="887506"/>
            <a:ext cx="2834016" cy="425599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DCA9EB4-BD5A-4EBB-92F5-272508E4CDBD}"/>
              </a:ext>
            </a:extLst>
          </p:cNvPr>
          <p:cNvSpPr/>
          <p:nvPr/>
        </p:nvSpPr>
        <p:spPr>
          <a:xfrm>
            <a:off x="860612" y="92715"/>
            <a:ext cx="44442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/>
              <a:t>Mount Abu Telescope </a:t>
            </a:r>
          </a:p>
          <a:p>
            <a:pPr algn="r"/>
            <a:endParaRPr lang="en-US" sz="2000" b="1" dirty="0"/>
          </a:p>
          <a:p>
            <a:pPr algn="r"/>
            <a:endParaRPr lang="en-US" sz="2400" b="1" dirty="0"/>
          </a:p>
          <a:p>
            <a:pPr algn="r"/>
            <a:endParaRPr lang="en-US" sz="2400" b="1" dirty="0"/>
          </a:p>
          <a:p>
            <a:pPr algn="r"/>
            <a:endParaRPr lang="en-US" sz="2400" b="1" dirty="0"/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India </a:t>
            </a:r>
          </a:p>
          <a:p>
            <a:pPr algn="r"/>
            <a:r>
              <a:rPr lang="en-US" sz="2400" b="1" dirty="0"/>
              <a:t>2,5 m diameter</a:t>
            </a:r>
          </a:p>
          <a:p>
            <a:pPr algn="r"/>
            <a:r>
              <a:rPr lang="en-US" sz="2400" b="1" dirty="0"/>
              <a:t>active optics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284D0A1-5DCF-4B97-BE0A-429B47F62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999" y="1960454"/>
            <a:ext cx="3359852" cy="309207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0F206AB-A9FC-4540-9AE5-8EC0AB697A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12" t="16457" r="5310" b="17141"/>
          <a:stretch/>
        </p:blipFill>
        <p:spPr>
          <a:xfrm>
            <a:off x="2129812" y="4911436"/>
            <a:ext cx="713349" cy="2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7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4689902" y="689402"/>
            <a:ext cx="5143503" cy="3764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44" y="4740423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2020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D39D12-8CCB-4BD6-98FE-35786D8D59E1}"/>
              </a:ext>
            </a:extLst>
          </p:cNvPr>
          <p:cNvSpPr/>
          <p:nvPr/>
        </p:nvSpPr>
        <p:spPr>
          <a:xfrm>
            <a:off x="5217459" y="18749"/>
            <a:ext cx="3926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DA337D-B5C5-484A-8228-B33F78D19154}"/>
              </a:ext>
            </a:extLst>
          </p:cNvPr>
          <p:cNvSpPr/>
          <p:nvPr/>
        </p:nvSpPr>
        <p:spPr>
          <a:xfrm>
            <a:off x="4228283" y="804526"/>
            <a:ext cx="4915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200" b="1" dirty="0">
                <a:solidFill>
                  <a:schemeClr val="bg1"/>
                </a:solidFill>
              </a:rPr>
              <a:t>Ground </a:t>
            </a:r>
            <a:r>
              <a:rPr lang="fr-BE" sz="3200" b="1" dirty="0" err="1">
                <a:solidFill>
                  <a:schemeClr val="bg1"/>
                </a:solidFill>
              </a:rPr>
              <a:t>Based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r-BE" sz="3200" b="1" dirty="0" err="1">
                <a:solidFill>
                  <a:schemeClr val="bg1"/>
                </a:solidFill>
              </a:rPr>
              <a:t>Telescopes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CA9EB4-BD5A-4EBB-92F5-272508E4CDBD}"/>
              </a:ext>
            </a:extLst>
          </p:cNvPr>
          <p:cNvSpPr/>
          <p:nvPr/>
        </p:nvSpPr>
        <p:spPr>
          <a:xfrm>
            <a:off x="47061" y="71857"/>
            <a:ext cx="5291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D. K. Inoue Solar Telescope</a:t>
            </a:r>
          </a:p>
          <a:p>
            <a:pPr algn="r"/>
            <a:endParaRPr lang="en-US" sz="2000" b="1" dirty="0"/>
          </a:p>
          <a:p>
            <a:pPr algn="r"/>
            <a:endParaRPr lang="en-US" sz="2000" b="1" dirty="0"/>
          </a:p>
          <a:p>
            <a:pPr algn="r"/>
            <a:endParaRPr lang="en-US" sz="2000" b="1" dirty="0"/>
          </a:p>
          <a:p>
            <a:pPr algn="r"/>
            <a:endParaRPr lang="en-US" sz="2000" b="1" dirty="0"/>
          </a:p>
          <a:p>
            <a:pPr algn="r"/>
            <a:r>
              <a:rPr lang="en-US" sz="2400" b="1" dirty="0"/>
              <a:t>4 m diameter</a:t>
            </a:r>
          </a:p>
          <a:p>
            <a:pPr algn="r"/>
            <a:r>
              <a:rPr lang="en-US" sz="2400" b="1" dirty="0"/>
              <a:t>active optics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A586D52-EC4A-4E98-9879-3A5C2B9D9314}"/>
              </a:ext>
            </a:extLst>
          </p:cNvPr>
          <p:cNvGrpSpPr/>
          <p:nvPr/>
        </p:nvGrpSpPr>
        <p:grpSpPr>
          <a:xfrm>
            <a:off x="15840" y="623583"/>
            <a:ext cx="5363467" cy="4516395"/>
            <a:chOff x="15840" y="623583"/>
            <a:chExt cx="5363467" cy="451639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DEF0FE7-86CA-4AD4-B16B-651D03CB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4176" y="2715374"/>
              <a:ext cx="3635131" cy="2424604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A54391B-BA68-4038-A84F-7A8A835C2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09" t="2916" r="13078" b="5495"/>
            <a:stretch/>
          </p:blipFill>
          <p:spPr>
            <a:xfrm>
              <a:off x="15840" y="623583"/>
              <a:ext cx="3218178" cy="219580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9F1F372-8FBB-4420-BE84-CDED9FCD0095}"/>
              </a:ext>
            </a:extLst>
          </p:cNvPr>
          <p:cNvSpPr/>
          <p:nvPr/>
        </p:nvSpPr>
        <p:spPr>
          <a:xfrm>
            <a:off x="1775340" y="4681835"/>
            <a:ext cx="2178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DKIST (Hawaii)</a:t>
            </a:r>
          </a:p>
        </p:txBody>
      </p:sp>
      <p:pic>
        <p:nvPicPr>
          <p:cNvPr id="2" name="dkist-first-light-high-resolution-video-of-solar-granules">
            <a:hlinkClick r:id="" action="ppaction://media"/>
            <a:extLst>
              <a:ext uri="{FF2B5EF4-FFF2-40B4-BE49-F238E27FC236}">
                <a16:creationId xmlns:a16="http://schemas.microsoft.com/office/drawing/2014/main" id="{D2510F59-4370-4E7A-A60B-440186D9E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7148" y="2090057"/>
            <a:ext cx="3509010" cy="2591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206657-05E7-4838-888D-9A124F638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12" t="16457" r="5310" b="17141"/>
          <a:stretch/>
        </p:blipFill>
        <p:spPr>
          <a:xfrm>
            <a:off x="15840" y="2594570"/>
            <a:ext cx="713349" cy="2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2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4689902" y="689402"/>
            <a:ext cx="5143503" cy="3764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80" y="97355"/>
            <a:ext cx="537930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/>
              <a:t>European Extremely Large Telescope </a:t>
            </a:r>
          </a:p>
          <a:p>
            <a:pPr algn="r"/>
            <a:r>
              <a:rPr lang="en-US" sz="2400" b="1" dirty="0"/>
              <a:t>	</a:t>
            </a:r>
            <a:r>
              <a:rPr lang="en-US" sz="2000" b="1" dirty="0"/>
              <a:t>39 m diameter segmented primary mirror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BA3EC3-78D1-450A-BB04-3579E1CD6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39549"/>
            <a:ext cx="5379307" cy="42039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7E98DD-E483-46C8-B1CA-D8D093F15E05}"/>
              </a:ext>
            </a:extLst>
          </p:cNvPr>
          <p:cNvSpPr/>
          <p:nvPr/>
        </p:nvSpPr>
        <p:spPr>
          <a:xfrm>
            <a:off x="48008" y="4678319"/>
            <a:ext cx="1942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EELT (Chile)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C16EB0-EC5E-4511-B4F4-D238317F9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856" y="2345156"/>
            <a:ext cx="3615631" cy="21259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2C4BC2-D725-4916-9EE0-4DA1B1DE58C1}"/>
              </a:ext>
            </a:extLst>
          </p:cNvPr>
          <p:cNvSpPr/>
          <p:nvPr/>
        </p:nvSpPr>
        <p:spPr>
          <a:xfrm>
            <a:off x="5217459" y="18749"/>
            <a:ext cx="3926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F20654-D7DD-4D52-BD63-038BDD097C9B}"/>
              </a:ext>
            </a:extLst>
          </p:cNvPr>
          <p:cNvSpPr/>
          <p:nvPr/>
        </p:nvSpPr>
        <p:spPr>
          <a:xfrm>
            <a:off x="4228283" y="804526"/>
            <a:ext cx="4915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200" b="1" dirty="0">
                <a:solidFill>
                  <a:schemeClr val="bg1"/>
                </a:solidFill>
              </a:rPr>
              <a:t>Ground </a:t>
            </a:r>
            <a:r>
              <a:rPr lang="fr-BE" sz="3200" b="1" dirty="0" err="1">
                <a:solidFill>
                  <a:schemeClr val="bg1"/>
                </a:solidFill>
              </a:rPr>
              <a:t>Based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r-BE" sz="3200" b="1" dirty="0" err="1">
                <a:solidFill>
                  <a:schemeClr val="bg1"/>
                </a:solidFill>
              </a:rPr>
              <a:t>Telescopes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E9B316-43BD-440B-AD7C-EBCF28DAB17F}"/>
              </a:ext>
            </a:extLst>
          </p:cNvPr>
          <p:cNvSpPr txBox="1"/>
          <p:nvPr/>
        </p:nvSpPr>
        <p:spPr>
          <a:xfrm>
            <a:off x="5427315" y="4499612"/>
            <a:ext cx="2850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Adaptive Optics</a:t>
            </a:r>
          </a:p>
        </p:txBody>
      </p:sp>
    </p:spTree>
    <p:extLst>
      <p:ext uri="{BB962C8B-B14F-4D97-AF65-F5344CB8AC3E}">
        <p14:creationId xmlns:p14="http://schemas.microsoft.com/office/powerpoint/2010/main" val="114672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4689902" y="689402"/>
            <a:ext cx="5143503" cy="3764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80" y="173584"/>
            <a:ext cx="53793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Event Horizon Telescope</a:t>
            </a:r>
          </a:p>
          <a:p>
            <a:pPr algn="r"/>
            <a:r>
              <a:rPr lang="en-US" sz="2400" b="1" dirty="0"/>
              <a:t>	</a:t>
            </a:r>
            <a:r>
              <a:rPr lang="en-US" sz="2400" b="1" i="1" dirty="0"/>
              <a:t>Very Wide Base Interferometer </a:t>
            </a:r>
          </a:p>
          <a:p>
            <a:pPr algn="r"/>
            <a:r>
              <a:rPr lang="en-US" sz="2400" b="1" i="1" dirty="0"/>
              <a:t>of Radio-Telescopes</a:t>
            </a:r>
            <a:endParaRPr lang="en-US" b="1" i="1" dirty="0"/>
          </a:p>
        </p:txBody>
      </p:sp>
      <p:sp>
        <p:nvSpPr>
          <p:cNvPr id="12" name="Rectangle 11"/>
          <p:cNvSpPr/>
          <p:nvPr/>
        </p:nvSpPr>
        <p:spPr>
          <a:xfrm>
            <a:off x="111309" y="4822777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C4BC2-D725-4916-9EE0-4DA1B1DE58C1}"/>
              </a:ext>
            </a:extLst>
          </p:cNvPr>
          <p:cNvSpPr/>
          <p:nvPr/>
        </p:nvSpPr>
        <p:spPr>
          <a:xfrm>
            <a:off x="5217459" y="18749"/>
            <a:ext cx="3926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F20654-D7DD-4D52-BD63-038BDD097C9B}"/>
              </a:ext>
            </a:extLst>
          </p:cNvPr>
          <p:cNvSpPr/>
          <p:nvPr/>
        </p:nvSpPr>
        <p:spPr>
          <a:xfrm>
            <a:off x="4228283" y="804526"/>
            <a:ext cx="4915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200" b="1" dirty="0">
                <a:solidFill>
                  <a:schemeClr val="bg1"/>
                </a:solidFill>
              </a:rPr>
              <a:t>Ground </a:t>
            </a:r>
            <a:r>
              <a:rPr lang="fr-BE" sz="3200" b="1" dirty="0" err="1">
                <a:solidFill>
                  <a:schemeClr val="bg1"/>
                </a:solidFill>
              </a:rPr>
              <a:t>Based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r-BE" sz="3200" b="1" dirty="0" err="1">
                <a:solidFill>
                  <a:schemeClr val="bg1"/>
                </a:solidFill>
              </a:rPr>
              <a:t>Telescopes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D1D119-A6AF-4FBE-9692-2C3FA5FE16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3" r="3148"/>
          <a:stretch/>
        </p:blipFill>
        <p:spPr>
          <a:xfrm>
            <a:off x="5506" y="1610977"/>
            <a:ext cx="5368021" cy="3018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7E98DD-E483-46C8-B1CA-D8D093F15E05}"/>
              </a:ext>
            </a:extLst>
          </p:cNvPr>
          <p:cNvSpPr/>
          <p:nvPr/>
        </p:nvSpPr>
        <p:spPr>
          <a:xfrm>
            <a:off x="29647" y="4101748"/>
            <a:ext cx="925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EHT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D6AB8B0-2E0F-4FDA-9A26-E28A3F2A6416}"/>
              </a:ext>
            </a:extLst>
          </p:cNvPr>
          <p:cNvGrpSpPr/>
          <p:nvPr/>
        </p:nvGrpSpPr>
        <p:grpSpPr>
          <a:xfrm>
            <a:off x="5408954" y="2088801"/>
            <a:ext cx="3705399" cy="2373328"/>
            <a:chOff x="38803" y="1617371"/>
            <a:chExt cx="6024282" cy="3388659"/>
          </a:xfrm>
        </p:grpSpPr>
        <p:pic>
          <p:nvPicPr>
            <p:cNvPr id="15" name="One Year of the M87 Black Hole">
              <a:hlinkClick r:id="" action="ppaction://media"/>
              <a:extLst>
                <a:ext uri="{FF2B5EF4-FFF2-40B4-BE49-F238E27FC236}">
                  <a16:creationId xmlns:a16="http://schemas.microsoft.com/office/drawing/2014/main" id="{F584DA1C-74CB-4B68-A90B-D22F9B366ED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8803" y="1617371"/>
              <a:ext cx="6024282" cy="3388659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C81EFCA-74A4-46FC-B51D-C72B6B372078}"/>
                </a:ext>
              </a:extLst>
            </p:cNvPr>
            <p:cNvSpPr txBox="1"/>
            <p:nvPr/>
          </p:nvSpPr>
          <p:spPr>
            <a:xfrm>
              <a:off x="4454231" y="1869773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b="1" dirty="0">
                  <a:solidFill>
                    <a:schemeClr val="bg1"/>
                  </a:solidFill>
                </a:rPr>
                <a:t>M87*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25230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4689902" y="689402"/>
            <a:ext cx="5143503" cy="3764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C4BC2-D725-4916-9EE0-4DA1B1DE58C1}"/>
              </a:ext>
            </a:extLst>
          </p:cNvPr>
          <p:cNvSpPr/>
          <p:nvPr/>
        </p:nvSpPr>
        <p:spPr>
          <a:xfrm>
            <a:off x="5217460" y="18749"/>
            <a:ext cx="3840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i="1" dirty="0">
                <a:solidFill>
                  <a:srgbClr val="FFFFFF"/>
                </a:solidFill>
              </a:rPr>
              <a:t>Astronomy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F20654-D7DD-4D52-BD63-038BDD097C9B}"/>
              </a:ext>
            </a:extLst>
          </p:cNvPr>
          <p:cNvSpPr/>
          <p:nvPr/>
        </p:nvSpPr>
        <p:spPr>
          <a:xfrm>
            <a:off x="4142162" y="897530"/>
            <a:ext cx="4915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200" b="1" dirty="0" err="1">
                <a:solidFill>
                  <a:schemeClr val="bg1"/>
                </a:solidFill>
              </a:rPr>
              <a:t>Gravitational</a:t>
            </a:r>
            <a:r>
              <a:rPr lang="fr-BE" sz="3200" b="1" dirty="0">
                <a:solidFill>
                  <a:schemeClr val="bg1"/>
                </a:solidFill>
              </a:rPr>
              <a:t> Waves</a:t>
            </a:r>
          </a:p>
          <a:p>
            <a:pPr algn="r"/>
            <a:r>
              <a:rPr lang="fr-BE" sz="3200" b="1" dirty="0" err="1">
                <a:solidFill>
                  <a:schemeClr val="bg1"/>
                </a:solidFill>
              </a:rPr>
              <a:t>Telescopes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Merger of two black holes and gravitational waves">
            <a:hlinkClick r:id="" action="ppaction://media"/>
            <a:extLst>
              <a:ext uri="{FF2B5EF4-FFF2-40B4-BE49-F238E27FC236}">
                <a16:creationId xmlns:a16="http://schemas.microsoft.com/office/drawing/2014/main" id="{BFD3BC58-C33B-4051-A508-9B1E4E6F22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9645" y="2138248"/>
            <a:ext cx="3588234" cy="25400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55E99FA-684C-44AF-85C7-33C23BC15B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84" b="4075"/>
          <a:stretch/>
        </p:blipFill>
        <p:spPr>
          <a:xfrm>
            <a:off x="0" y="0"/>
            <a:ext cx="5379307" cy="26221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27488D-CBFF-4E11-8E5C-3C264C010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22177"/>
            <a:ext cx="5379307" cy="25400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5F0EA68-C451-4B6F-A204-9987065580CC}"/>
              </a:ext>
            </a:extLst>
          </p:cNvPr>
          <p:cNvSpPr txBox="1"/>
          <p:nvPr/>
        </p:nvSpPr>
        <p:spPr>
          <a:xfrm>
            <a:off x="0" y="-3571"/>
            <a:ext cx="5379307" cy="523220"/>
          </a:xfrm>
          <a:prstGeom prst="rect">
            <a:avLst/>
          </a:prstGeom>
          <a:solidFill>
            <a:schemeClr val="tx1">
              <a:lumMod val="60000"/>
              <a:lumOff val="40000"/>
              <a:alpha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BE" dirty="0"/>
              <a:t>      </a:t>
            </a:r>
            <a:r>
              <a:rPr lang="fr-BE" sz="2800" dirty="0"/>
              <a:t>EINSTEIN</a:t>
            </a:r>
            <a:r>
              <a:rPr lang="fr-BE" dirty="0"/>
              <a:t> TELESCOPE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469656-6126-4A5B-9480-72FB0C5AAD8F}"/>
              </a:ext>
            </a:extLst>
          </p:cNvPr>
          <p:cNvSpPr txBox="1"/>
          <p:nvPr/>
        </p:nvSpPr>
        <p:spPr>
          <a:xfrm>
            <a:off x="409226" y="2803728"/>
            <a:ext cx="81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bg1"/>
                </a:solidFill>
              </a:rPr>
              <a:t>LISA</a:t>
            </a:r>
            <a:endParaRPr lang="fr-BE" sz="2800" b="1" baseline="30000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F90775F-B98F-46BB-B079-CBBB2B66A485}"/>
              </a:ext>
            </a:extLst>
          </p:cNvPr>
          <p:cNvSpPr txBox="1"/>
          <p:nvPr/>
        </p:nvSpPr>
        <p:spPr>
          <a:xfrm>
            <a:off x="969797" y="4578267"/>
            <a:ext cx="1544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1" dirty="0">
                <a:solidFill>
                  <a:schemeClr val="bg1"/>
                </a:solidFill>
              </a:rPr>
              <a:t>(5 million km)</a:t>
            </a:r>
            <a:endParaRPr lang="fr-BE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8FF3C98-36A4-4E1A-9AC4-B3049F227E38}"/>
              </a:ext>
            </a:extLst>
          </p:cNvPr>
          <p:cNvSpPr txBox="1"/>
          <p:nvPr/>
        </p:nvSpPr>
        <p:spPr>
          <a:xfrm>
            <a:off x="2514600" y="2175504"/>
            <a:ext cx="1136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(10 km)</a:t>
            </a:r>
          </a:p>
        </p:txBody>
      </p:sp>
    </p:spTree>
    <p:extLst>
      <p:ext uri="{BB962C8B-B14F-4D97-AF65-F5344CB8AC3E}">
        <p14:creationId xmlns:p14="http://schemas.microsoft.com/office/powerpoint/2010/main" val="35038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417</Words>
  <Application>Microsoft Office PowerPoint</Application>
  <PresentationFormat>Affichage à l'écran (16:9)</PresentationFormat>
  <Paragraphs>186</Paragraphs>
  <Slides>18</Slides>
  <Notes>15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Arial</vt:lpstr>
      <vt:lpstr>Arial Black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Aurore Carpentier</cp:lastModifiedBy>
  <cp:revision>98</cp:revision>
  <dcterms:created xsi:type="dcterms:W3CDTF">2020-04-14T14:12:26Z</dcterms:created>
  <dcterms:modified xsi:type="dcterms:W3CDTF">2020-10-05T08:48:31Z</dcterms:modified>
</cp:coreProperties>
</file>