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1" r:id="rId2"/>
    <p:sldId id="275" r:id="rId3"/>
    <p:sldId id="276" r:id="rId4"/>
    <p:sldId id="274" r:id="rId5"/>
    <p:sldId id="277" r:id="rId6"/>
    <p:sldId id="278" r:id="rId7"/>
    <p:sldId id="272" r:id="rId8"/>
    <p:sldId id="27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59C99A3-EE05-4122-8AC3-4B7C9541E00E}">
          <p14:sldIdLst>
            <p14:sldId id="271"/>
            <p14:sldId id="275"/>
            <p14:sldId id="276"/>
            <p14:sldId id="274"/>
            <p14:sldId id="277"/>
            <p14:sldId id="278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980"/>
    <a:srgbClr val="C3B2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1"/>
  </p:normalViewPr>
  <p:slideViewPr>
    <p:cSldViewPr snapToGrid="0" snapToObjects="1">
      <p:cViewPr>
        <p:scale>
          <a:sx n="140" d="100"/>
          <a:sy n="140" d="100"/>
        </p:scale>
        <p:origin x="774" y="2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520D-1B7B-2A41-9772-F1BA002CE6B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EAF8-BAF1-6B48-B2B1-B10A0A370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Despite title insinuation</a:t>
            </a:r>
            <a:r>
              <a:rPr lang="en-US" baseline="0" dirty="0" smtClean="0"/>
              <a:t>, will not be going through the entire alphabet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2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focuses</a:t>
            </a:r>
            <a:r>
              <a:rPr lang="en-US" baseline="0" dirty="0" smtClean="0"/>
              <a:t> on those phases with direct involvement from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16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56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Source</a:t>
            </a:r>
            <a:r>
              <a:rPr lang="en-US" baseline="0" dirty="0" smtClean="0"/>
              <a:t> Transmittance as resulting from ray tracing </a:t>
            </a:r>
            <a:r>
              <a:rPr lang="en-US" baseline="0" dirty="0" err="1" smtClean="0"/>
              <a:t>straylight</a:t>
            </a:r>
            <a:r>
              <a:rPr lang="en-US" baseline="0" dirty="0" smtClean="0"/>
              <a:t>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Instrument Finite Element</a:t>
            </a:r>
            <a:r>
              <a:rPr lang="en-US" baseline="0" dirty="0" smtClean="0"/>
              <a:t> Model consisting of some 1.5 million nodes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Favorite phase tells a lot about</a:t>
            </a:r>
            <a:r>
              <a:rPr lang="en-US" baseline="0" dirty="0" smtClean="0"/>
              <a:t> the personality of someone.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77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NOMAD Instrument being built into the </a:t>
            </a:r>
            <a:r>
              <a:rPr lang="en-US" dirty="0" err="1" smtClean="0"/>
              <a:t>ExoMars</a:t>
            </a:r>
            <a:r>
              <a:rPr lang="en-US" dirty="0" smtClean="0"/>
              <a:t> spacecraft.</a:t>
            </a:r>
            <a:br>
              <a:rPr lang="en-US" dirty="0" smtClean="0"/>
            </a:br>
            <a:r>
              <a:rPr lang="en-US" dirty="0" err="1" smtClean="0"/>
              <a:t>Proba</a:t>
            </a:r>
            <a:r>
              <a:rPr lang="en-US" dirty="0" smtClean="0"/>
              <a:t>-V satellite integrated on the VEGA launcher adapter prior to closing of the fairing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98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 open vacancies currently</a:t>
            </a:r>
            <a:br>
              <a:rPr lang="en-US" dirty="0" smtClean="0"/>
            </a:br>
            <a:r>
              <a:rPr lang="en-US" dirty="0" smtClean="0"/>
              <a:t>Always open to spontaneous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company/oip-sensor-systems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12" Type="http://schemas.openxmlformats.org/officeDocument/2006/relationships/hyperlink" Target="http://www.youtube.com/channel/UCRJfFDEK1G9_aJHY3uQ_SR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obs@oip.be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7.png"/><Relationship Id="rId10" Type="http://schemas.openxmlformats.org/officeDocument/2006/relationships/hyperlink" Target="http://www.facebook.com/OIP-Sensor-Systems-2387481937943114/" TargetMode="External"/><Relationship Id="rId4" Type="http://schemas.openxmlformats.org/officeDocument/2006/relationships/hyperlink" Target="http://www.oip.be/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twitter.com/oipsensorsy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06" y="1439332"/>
            <a:ext cx="6114816" cy="20928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ins and outs of the design, development and verification of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electro-optical payloads</a:t>
            </a:r>
          </a:p>
          <a:p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integration from 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nalysis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Z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-G) </a:t>
            </a:r>
          </a:p>
          <a:p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en-US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switchtospace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3501"/>
            <a:ext cx="262489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629" y="499677"/>
            <a:ext cx="4519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41980"/>
                </a:solidFill>
              </a:rPr>
              <a:t>Phases </a:t>
            </a:r>
            <a:r>
              <a:rPr lang="en-US" sz="2400" b="1" dirty="0">
                <a:solidFill>
                  <a:srgbClr val="341980"/>
                </a:solidFill>
              </a:rPr>
              <a:t>of </a:t>
            </a:r>
            <a:r>
              <a:rPr lang="en-US" sz="2400" b="1" dirty="0" smtClean="0">
                <a:solidFill>
                  <a:srgbClr val="341980"/>
                </a:solidFill>
              </a:rPr>
              <a:t>space project </a:t>
            </a:r>
            <a:r>
              <a:rPr lang="en-US" sz="2400" b="1" dirty="0">
                <a:solidFill>
                  <a:srgbClr val="341980"/>
                </a:solidFill>
              </a:rPr>
              <a:t>life cycle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41980"/>
                </a:solidFill>
              </a:rPr>
              <a:t>SWITCH TO SPACE 2 •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24484" y="961342"/>
            <a:ext cx="40802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Phase 0 ‐ Mission analysis/needs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41980"/>
                </a:solidFill>
              </a:rPr>
              <a:t>Phase A ‐ Feasibility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41980"/>
                </a:solidFill>
              </a:rPr>
              <a:t>Phase B ‐ Preliminary Definition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41980"/>
                </a:solidFill>
              </a:rPr>
              <a:t>Phase C ‐ Detailed Definition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41980"/>
                </a:solidFill>
              </a:rPr>
              <a:t>Phase D ‐ Qualification and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41980"/>
                </a:solidFill>
              </a:rPr>
              <a:t>Phase E ‐ Utilization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Phase F - Disposal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58" y="1562959"/>
            <a:ext cx="4151980" cy="3079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3500"/>
            <a:ext cx="874966" cy="1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558" y="1193627"/>
            <a:ext cx="251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ECSS-M-ST-10C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04752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289F69-2B57-4BF3-B049-A0B0D38B4217}" type="slidenum">
              <a:rPr lang="en-US" sz="800" smtClean="0"/>
              <a:t>2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93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kum_Crater_topography_node_full_imag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8749"/>
            <a:ext cx="9144000" cy="26846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07481" y="45276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1306" y="895872"/>
            <a:ext cx="42643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A</a:t>
            </a:r>
          </a:p>
          <a:p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Anything’s possible… with sufficient budgets</a:t>
            </a:r>
            <a:endParaRPr lang="en-US" sz="1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6517" y="3010348"/>
            <a:ext cx="5080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Elaborate possible </a:t>
            </a:r>
            <a:r>
              <a:rPr lang="en-US" sz="1600" dirty="0" smtClean="0">
                <a:solidFill>
                  <a:srgbClr val="FFFFFF"/>
                </a:solidFill>
              </a:rPr>
              <a:t>concepts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smtClean="0">
                <a:solidFill>
                  <a:srgbClr val="FFFFFF"/>
                </a:solidFill>
              </a:rPr>
              <a:t>system architectures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Assess </a:t>
            </a:r>
            <a:r>
              <a:rPr lang="en-US" sz="1600" dirty="0" smtClean="0">
                <a:solidFill>
                  <a:srgbClr val="FFFFFF"/>
                </a:solidFill>
              </a:rPr>
              <a:t>technical </a:t>
            </a:r>
            <a:r>
              <a:rPr lang="en-US" sz="1600" dirty="0">
                <a:solidFill>
                  <a:srgbClr val="FFFFFF"/>
                </a:solidFill>
              </a:rPr>
              <a:t>and programmatic feasibility 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Identify </a:t>
            </a:r>
            <a:r>
              <a:rPr lang="en-US" sz="1600" dirty="0">
                <a:solidFill>
                  <a:srgbClr val="FFFFFF"/>
                </a:solidFill>
              </a:rPr>
              <a:t>critical technologies and propose </a:t>
            </a:r>
            <a:r>
              <a:rPr lang="en-US" sz="1600" dirty="0" smtClean="0">
                <a:solidFill>
                  <a:srgbClr val="FFFFFF"/>
                </a:solidFill>
              </a:rPr>
              <a:t>pre‐development activities</a:t>
            </a:r>
            <a:endParaRPr lang="en-US" sz="1600" dirty="0">
              <a:solidFill>
                <a:srgbClr val="3419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Concluded by </a:t>
            </a:r>
            <a:r>
              <a:rPr lang="en-US" sz="1600" i="1" dirty="0" smtClean="0">
                <a:solidFill>
                  <a:schemeClr val="bg1"/>
                </a:solidFill>
              </a:rPr>
              <a:t>Preliminary Requirements Review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09683" y="566613"/>
            <a:ext cx="0" cy="152400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3500"/>
            <a:ext cx="874966" cy="1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180" y="105770"/>
            <a:ext cx="861135" cy="493196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8904752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368EF65-369C-413C-9BA8-0ED3444E0F39}" type="slidenum">
              <a:rPr lang="en-US" sz="800" smtClean="0">
                <a:solidFill>
                  <a:schemeClr val="bg1"/>
                </a:solidFill>
              </a:rPr>
              <a:t>3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72470" y="571970"/>
            <a:ext cx="5143503" cy="39995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8149" y="220982"/>
            <a:ext cx="46570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Flow-down of requirements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i="1" dirty="0">
                <a:sym typeface="Wingdings" panose="05000000000000000000" pitchFamily="2" charset="2"/>
              </a:rPr>
              <a:t>System Requirements Review</a:t>
            </a:r>
            <a:endParaRPr lang="en-US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Establish </a:t>
            </a:r>
            <a:r>
              <a:rPr lang="en-US" sz="1600" dirty="0"/>
              <a:t>preliminary design definition </a:t>
            </a:r>
            <a:r>
              <a:rPr lang="en-US" sz="1600" dirty="0" smtClean="0"/>
              <a:t>for selected </a:t>
            </a:r>
            <a:r>
              <a:rPr lang="en-US" sz="1600" dirty="0"/>
              <a:t>system </a:t>
            </a:r>
            <a:r>
              <a:rPr lang="en-US" sz="1600" dirty="0" smtClean="0"/>
              <a:t>concept and </a:t>
            </a:r>
            <a:r>
              <a:rPr lang="en-US" sz="1600" dirty="0"/>
              <a:t>retained technical solution(s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Conduct “trade‐off” </a:t>
            </a:r>
            <a:r>
              <a:rPr lang="en-US" sz="1600" dirty="0" smtClean="0"/>
              <a:t>studies and related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Determine the verification program including model </a:t>
            </a:r>
            <a:r>
              <a:rPr lang="en-US" sz="1600" dirty="0" smtClean="0"/>
              <a:t>philosophy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Elaborate programmatic baseline (schedule, cost at completion, organization breakdown,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Concluded by  </a:t>
            </a:r>
            <a:br>
              <a:rPr lang="en-US" sz="1600" dirty="0" smtClean="0"/>
            </a:br>
            <a:r>
              <a:rPr lang="en-US" sz="1600" i="1" dirty="0" smtClean="0"/>
              <a:t>Preliminary Design</a:t>
            </a:r>
            <a:br>
              <a:rPr lang="en-US" sz="1600" i="1" dirty="0" smtClean="0"/>
            </a:br>
            <a:r>
              <a:rPr lang="en-US" sz="1600" i="1" dirty="0" smtClean="0"/>
              <a:t>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5686855" y="568999"/>
            <a:ext cx="2204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B</a:t>
            </a:r>
            <a:b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drawing board!</a:t>
            </a:r>
            <a:endParaRPr lang="en-US" sz="1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963500"/>
            <a:ext cx="874967" cy="1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053" y="1209518"/>
            <a:ext cx="2797071" cy="2797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266" y="2488251"/>
            <a:ext cx="3158788" cy="2565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355" y="3172891"/>
            <a:ext cx="1759279" cy="1880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04752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5518E8-ACF8-40F3-BB20-CF8491E6F5AF}" type="slidenum">
              <a:rPr lang="en-US" sz="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oto sit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86292" y="1086291"/>
            <a:ext cx="5161956" cy="29893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TO SPACE 2 • 2020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481413" y="282199"/>
            <a:ext cx="0" cy="2144889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9807" y="171385"/>
            <a:ext cx="217328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C</a:t>
            </a:r>
            <a:b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Devil’s in the details</a:t>
            </a:r>
            <a:endParaRPr lang="en-US" sz="3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2753" y="2580978"/>
            <a:ext cx="4371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Completion </a:t>
            </a:r>
            <a:r>
              <a:rPr lang="en-US" dirty="0" smtClean="0">
                <a:solidFill>
                  <a:srgbClr val="FFFFFF"/>
                </a:solidFill>
              </a:rPr>
              <a:t>of </a:t>
            </a:r>
            <a:r>
              <a:rPr lang="en-US" dirty="0">
                <a:solidFill>
                  <a:srgbClr val="FFFFFF"/>
                </a:solidFill>
              </a:rPr>
              <a:t>detailed design definition </a:t>
            </a:r>
            <a:r>
              <a:rPr lang="en-US" dirty="0" smtClean="0">
                <a:solidFill>
                  <a:srgbClr val="FFFFFF"/>
                </a:solidFill>
              </a:rPr>
              <a:t>and related analyses at </a:t>
            </a:r>
            <a:r>
              <a:rPr lang="en-US" dirty="0">
                <a:solidFill>
                  <a:srgbClr val="FFFFFF"/>
                </a:solidFill>
              </a:rPr>
              <a:t>all levels </a:t>
            </a:r>
            <a:r>
              <a:rPr lang="en-US" dirty="0" smtClean="0">
                <a:solidFill>
                  <a:srgbClr val="FFFFFF"/>
                </a:solidFill>
              </a:rPr>
              <a:t>in the supplier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re‐qualification </a:t>
            </a:r>
            <a:r>
              <a:rPr lang="en-US" dirty="0">
                <a:solidFill>
                  <a:srgbClr val="FFFFFF"/>
                </a:solidFill>
              </a:rPr>
              <a:t>of selected </a:t>
            </a:r>
            <a:r>
              <a:rPr lang="en-US" dirty="0" smtClean="0">
                <a:solidFill>
                  <a:srgbClr val="FFFFFF"/>
                </a:solidFill>
              </a:rPr>
              <a:t>critical elements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Production and development testing of engineering </a:t>
            </a:r>
            <a:r>
              <a:rPr lang="en-US" dirty="0" smtClean="0">
                <a:solidFill>
                  <a:srgbClr val="FFFFFF"/>
                </a:solidFill>
              </a:rPr>
              <a:t>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Concluded by </a:t>
            </a:r>
            <a:r>
              <a:rPr lang="en-US" i="1" dirty="0" smtClean="0">
                <a:solidFill>
                  <a:srgbClr val="FFFFFF"/>
                </a:solidFill>
              </a:rPr>
              <a:t>Critical Design Review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3500"/>
            <a:ext cx="874966" cy="1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69" y="261354"/>
            <a:ext cx="4446706" cy="2180655"/>
          </a:xfrm>
          <a:prstGeom prst="rect">
            <a:avLst/>
          </a:prstGeom>
        </p:spPr>
      </p:pic>
      <p:pic>
        <p:nvPicPr>
          <p:cNvPr id="5" name="MVI_39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0666" t="1122" r="2187" b="3393"/>
          <a:stretch/>
        </p:blipFill>
        <p:spPr>
          <a:xfrm>
            <a:off x="189807" y="2156346"/>
            <a:ext cx="3930556" cy="24224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04752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D3E2AD5-5A9B-48F9-8805-A297A1B82747}" type="slidenum">
              <a:rPr lang="en-US" sz="800" smtClean="0">
                <a:solidFill>
                  <a:schemeClr val="bg1"/>
                </a:solidFill>
              </a:rPr>
              <a:t>5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2154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2561" y="388905"/>
            <a:ext cx="250145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D</a:t>
            </a:r>
            <a:b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all coming together now</a:t>
            </a:r>
            <a:endParaRPr lang="en-US" sz="3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0" y="1063037"/>
            <a:ext cx="4035778" cy="141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9182" y="1277134"/>
            <a:ext cx="4926842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qualification testing and associated verification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Qualification Review</a:t>
            </a:r>
            <a:endParaRPr lang="en-US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Complete </a:t>
            </a:r>
            <a:r>
              <a:rPr lang="en-US" dirty="0"/>
              <a:t>M</a:t>
            </a:r>
            <a:r>
              <a:rPr lang="en-US" dirty="0" smtClean="0"/>
              <a:t>anufacturing</a:t>
            </a:r>
            <a:r>
              <a:rPr lang="en-US" dirty="0"/>
              <a:t>, </a:t>
            </a:r>
            <a:r>
              <a:rPr lang="en-US" dirty="0"/>
              <a:t>A</a:t>
            </a:r>
            <a:r>
              <a:rPr lang="en-US" dirty="0" smtClean="0"/>
              <a:t>ssembly, Integration and Testing (MAIT) </a:t>
            </a:r>
            <a:r>
              <a:rPr lang="en-US" dirty="0"/>
              <a:t>of </a:t>
            </a:r>
            <a:r>
              <a:rPr lang="en-US" dirty="0" smtClean="0"/>
              <a:t>flight hardware/software</a:t>
            </a:r>
            <a:endParaRPr lang="en-US" i="1" dirty="0">
              <a:solidFill>
                <a:srgbClr val="3419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41980"/>
                </a:solidFill>
              </a:rPr>
              <a:t>Concluded by </a:t>
            </a:r>
            <a:r>
              <a:rPr lang="en-US" i="1" dirty="0" smtClean="0">
                <a:solidFill>
                  <a:srgbClr val="341980"/>
                </a:solidFill>
              </a:rPr>
              <a:t>Acceptance Review</a:t>
            </a:r>
            <a:endParaRPr lang="en-US" i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963500"/>
            <a:ext cx="874967" cy="18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868" y="3031460"/>
            <a:ext cx="4045469" cy="1819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4439" y="1492941"/>
            <a:ext cx="3737698" cy="28879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04752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0F2855-96B9-424C-B8BB-06C80D9020AC}" type="slidenum">
              <a:rPr lang="en-US" sz="800" smtClean="0">
                <a:solidFill>
                  <a:srgbClr val="341980"/>
                </a:solidFill>
              </a:rPr>
              <a:t>6</a:t>
            </a:fld>
            <a:endParaRPr lang="en-US" sz="800" dirty="0">
              <a:solidFill>
                <a:srgbClr val="3419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ukum_Crater_topography_node_full_imag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547" y="0"/>
            <a:ext cx="6850451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292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341980"/>
              </a:solidFill>
            </a:endParaRPr>
          </a:p>
          <a:p>
            <a:endParaRPr lang="en-US" dirty="0">
              <a:solidFill>
                <a:srgbClr val="3419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92" y="576232"/>
            <a:ext cx="23553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i="1" dirty="0" smtClean="0">
                <a:solidFill>
                  <a:srgbClr val="FFFFFF"/>
                </a:solidFill>
              </a:rPr>
              <a:t>Phase E1</a:t>
            </a:r>
          </a:p>
          <a:p>
            <a:pPr algn="r"/>
            <a:r>
              <a:rPr lang="en-US" sz="1600" i="1" dirty="0" smtClean="0">
                <a:solidFill>
                  <a:srgbClr val="FFFFFF"/>
                </a:solidFill>
              </a:rPr>
              <a:t>The bittersweet goodbye</a:t>
            </a:r>
            <a:endParaRPr lang="en-US" sz="1600" i="1" dirty="0">
              <a:solidFill>
                <a:srgbClr val="FFFFFF"/>
              </a:solidFill>
            </a:endParaRPr>
          </a:p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279" y="224298"/>
            <a:ext cx="3235539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141" y="2709288"/>
            <a:ext cx="3226666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3500"/>
            <a:ext cx="874966" cy="18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677809"/>
            <a:ext cx="29345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Perform </a:t>
            </a:r>
            <a:r>
              <a:rPr lang="en-US" sz="1600" dirty="0">
                <a:solidFill>
                  <a:srgbClr val="FFFFFF"/>
                </a:solidFill>
              </a:rPr>
              <a:t>all activities </a:t>
            </a:r>
            <a:r>
              <a:rPr lang="en-US" sz="1600" dirty="0" smtClean="0">
                <a:solidFill>
                  <a:srgbClr val="FFFFFF"/>
                </a:solidFill>
              </a:rPr>
              <a:t>in </a:t>
            </a:r>
            <a:r>
              <a:rPr lang="en-US" sz="1600" dirty="0">
                <a:solidFill>
                  <a:srgbClr val="FFFFFF"/>
                </a:solidFill>
              </a:rPr>
              <a:t>order </a:t>
            </a:r>
            <a:r>
              <a:rPr lang="en-US" sz="1600" dirty="0" smtClean="0">
                <a:solidFill>
                  <a:srgbClr val="FFFFFF"/>
                </a:solidFill>
              </a:rPr>
              <a:t>to prepare </a:t>
            </a:r>
            <a:r>
              <a:rPr lang="en-US" sz="1600" dirty="0">
                <a:solidFill>
                  <a:srgbClr val="FFFFFF"/>
                </a:solidFill>
              </a:rPr>
              <a:t>the </a:t>
            </a:r>
            <a:r>
              <a:rPr lang="en-US" sz="1600" dirty="0" smtClean="0">
                <a:solidFill>
                  <a:srgbClr val="FFFFFF"/>
                </a:solidFill>
              </a:rPr>
              <a:t>launch (Flight Readiness Review)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Conduct </a:t>
            </a:r>
            <a:r>
              <a:rPr lang="en-US" sz="1600" dirty="0">
                <a:solidFill>
                  <a:srgbClr val="FFFFFF"/>
                </a:solidFill>
              </a:rPr>
              <a:t>all launch and early orbital </a:t>
            </a:r>
            <a:r>
              <a:rPr lang="en-US" sz="1600" dirty="0" smtClean="0">
                <a:solidFill>
                  <a:srgbClr val="FFFFFF"/>
                </a:solidFill>
              </a:rPr>
              <a:t>operations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Perform </a:t>
            </a:r>
            <a:r>
              <a:rPr lang="en-US" sz="1600" dirty="0">
                <a:solidFill>
                  <a:srgbClr val="FFFFFF"/>
                </a:solidFill>
              </a:rPr>
              <a:t>on‐orbit verification (including commissioning) </a:t>
            </a:r>
            <a:r>
              <a:rPr lang="en-US" sz="1600" dirty="0" smtClean="0">
                <a:solidFill>
                  <a:srgbClr val="FFFFFF"/>
                </a:solidFill>
              </a:rPr>
              <a:t>activities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Concluded by Commissioning Results Review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7798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3AE8F-1E45-4889-AE04-F954CAB07986}" type="slidenum">
              <a:rPr lang="en-US" sz="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fld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4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158" y="594835"/>
            <a:ext cx="426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FFFF"/>
                </a:solidFill>
              </a:rPr>
              <a:t>Let’s talk!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7481" y="45276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774174" y="756466"/>
            <a:ext cx="2007618" cy="251783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3500"/>
            <a:ext cx="874966" cy="1800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0265" y="1037882"/>
            <a:ext cx="1316259" cy="1428278"/>
            <a:chOff x="7220830" y="543471"/>
            <a:chExt cx="1316259" cy="1428278"/>
          </a:xfrm>
        </p:grpSpPr>
        <p:sp>
          <p:nvSpPr>
            <p:cNvPr id="11" name="TextBox 10"/>
            <p:cNvSpPr txBox="1"/>
            <p:nvPr/>
          </p:nvSpPr>
          <p:spPr>
            <a:xfrm>
              <a:off x="7220830" y="1602417"/>
              <a:ext cx="1316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www.oip.be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28" name="Picture 27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1F1A17"/>
                </a:clrFrom>
                <a:clrTo>
                  <a:srgbClr val="1F1A1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2958" y="543471"/>
              <a:ext cx="1152000" cy="10800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699833" y="1038337"/>
            <a:ext cx="1369735" cy="1427823"/>
            <a:chOff x="4723998" y="543471"/>
            <a:chExt cx="1369735" cy="1427823"/>
          </a:xfrm>
        </p:grpSpPr>
        <p:pic>
          <p:nvPicPr>
            <p:cNvPr id="30" name="Picture 29">
              <a:hlinkClick r:id="rId6"/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29" t="3097" r="8165" b="1818"/>
            <a:stretch/>
          </p:blipFill>
          <p:spPr>
            <a:xfrm>
              <a:off x="4855097" y="543471"/>
              <a:ext cx="1107536" cy="1080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723998" y="1601962"/>
              <a:ext cx="1369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jobs@oip.be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34370" y="3004372"/>
            <a:ext cx="720000" cy="720000"/>
            <a:chOff x="4439484" y="239125"/>
            <a:chExt cx="720000" cy="720000"/>
          </a:xfrm>
        </p:grpSpPr>
        <p:sp>
          <p:nvSpPr>
            <p:cNvPr id="8" name="Rectangle 7"/>
            <p:cNvSpPr/>
            <p:nvPr/>
          </p:nvSpPr>
          <p:spPr>
            <a:xfrm>
              <a:off x="4460166" y="269714"/>
              <a:ext cx="648000" cy="6480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hlinkClick r:id="rId8"/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9484" y="239125"/>
              <a:ext cx="720000" cy="720000"/>
            </a:xfrm>
            <a:prstGeom prst="rect">
              <a:avLst/>
            </a:prstGeom>
          </p:spPr>
        </p:pic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5302134" y="3004372"/>
            <a:ext cx="726207" cy="720000"/>
            <a:chOff x="3543299" y="2349500"/>
            <a:chExt cx="1485901" cy="1473200"/>
          </a:xfrm>
        </p:grpSpPr>
        <p:sp>
          <p:nvSpPr>
            <p:cNvPr id="38" name="Rectangle 37"/>
            <p:cNvSpPr/>
            <p:nvPr/>
          </p:nvSpPr>
          <p:spPr>
            <a:xfrm>
              <a:off x="3987020" y="2524030"/>
              <a:ext cx="755101" cy="124667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hlinkClick r:id="rId10"/>
            </p:cNvPr>
            <p:cNvPicPr>
              <a:picLocks noChangeAspect="1"/>
            </p:cNvPicPr>
            <p:nvPr/>
          </p:nvPicPr>
          <p:blipFill rotWithShape="1"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3299" y="2349500"/>
              <a:ext cx="1485901" cy="14732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310004" y="3012604"/>
            <a:ext cx="720000" cy="720000"/>
            <a:chOff x="5712888" y="2543691"/>
            <a:chExt cx="1209225" cy="1178347"/>
          </a:xfrm>
        </p:grpSpPr>
        <p:sp>
          <p:nvSpPr>
            <p:cNvPr id="40" name="Rectangle 39"/>
            <p:cNvSpPr/>
            <p:nvPr/>
          </p:nvSpPr>
          <p:spPr>
            <a:xfrm>
              <a:off x="5995502" y="2740108"/>
              <a:ext cx="532298" cy="701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hlinkClick r:id="rId12"/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2888" y="2543691"/>
              <a:ext cx="1209225" cy="1178347"/>
            </a:xfrm>
            <a:prstGeom prst="rect">
              <a:avLst/>
            </a:prstGeom>
          </p:spPr>
        </p:pic>
      </p:grpSp>
      <p:pic>
        <p:nvPicPr>
          <p:cNvPr id="42" name="Picture 41">
            <a:hlinkClick r:id="rId14"/>
          </p:cNvPr>
          <p:cNvPicPr>
            <a:picLocks noChangeAspect="1"/>
          </p:cNvPicPr>
          <p:nvPr/>
        </p:nvPicPr>
        <p:blipFill rotWithShape="1"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667" y="2988513"/>
            <a:ext cx="732203" cy="720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904752" y="4928612"/>
            <a:ext cx="23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5749B42-914A-457B-80AA-1458172403E9}" type="slidenum">
              <a:rPr lang="en-US" sz="800" smtClean="0">
                <a:solidFill>
                  <a:schemeClr val="bg1"/>
                </a:solidFill>
              </a:rPr>
              <a:t>8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4693</TotalTime>
  <Words>352</Words>
  <Application>Microsoft Office PowerPoint</Application>
  <PresentationFormat>On-screen Show (16:9)</PresentationFormat>
  <Paragraphs>72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DE NUTTE Rutger</cp:lastModifiedBy>
  <cp:revision>81</cp:revision>
  <dcterms:created xsi:type="dcterms:W3CDTF">2020-04-14T14:12:26Z</dcterms:created>
  <dcterms:modified xsi:type="dcterms:W3CDTF">2020-10-04T18:41:46Z</dcterms:modified>
</cp:coreProperties>
</file>