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0" r:id="rId3"/>
    <p:sldId id="274" r:id="rId4"/>
    <p:sldId id="273" r:id="rId5"/>
    <p:sldId id="272" r:id="rId6"/>
    <p:sldId id="276" r:id="rId7"/>
    <p:sldId id="275" r:id="rId8"/>
    <p:sldId id="266" r:id="rId9"/>
    <p:sldId id="277" r:id="rId10"/>
    <p:sldId id="279" r:id="rId11"/>
    <p:sldId id="280" r:id="rId12"/>
    <p:sldId id="281" r:id="rId13"/>
    <p:sldId id="282" r:id="rId14"/>
    <p:sldId id="287" r:id="rId15"/>
    <p:sldId id="283" r:id="rId16"/>
    <p:sldId id="285" r:id="rId17"/>
    <p:sldId id="286" r:id="rId18"/>
    <p:sldId id="288" r:id="rId19"/>
    <p:sldId id="289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3B22D"/>
    <a:srgbClr val="34198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6433" autoAdjust="0"/>
  </p:normalViewPr>
  <p:slideViewPr>
    <p:cSldViewPr snapToGrid="0" snapToObjects="1">
      <p:cViewPr varScale="1">
        <p:scale>
          <a:sx n="76" d="100"/>
          <a:sy n="76" d="100"/>
        </p:scale>
        <p:origin x="1000" y="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E520D-1B7B-2A41-9772-F1BA002CE6B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BEAF8-BAF1-6B48-B2B1-B10A0A370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95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14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67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36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09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61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7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442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89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43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088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Nooit astronaut </a:t>
            </a:r>
            <a:r>
              <a:rPr lang="en-US" dirty="0" err="1"/>
              <a:t>worden</a:t>
            </a:r>
            <a:endParaRPr lang="en-US" dirty="0"/>
          </a:p>
          <a:p>
            <a:r>
              <a:rPr lang="en-US" dirty="0" err="1"/>
              <a:t>Wel</a:t>
            </a:r>
            <a:r>
              <a:rPr lang="en-US" dirty="0"/>
              <a:t> </a:t>
            </a:r>
            <a:r>
              <a:rPr lang="en-US" dirty="0" err="1"/>
              <a:t>deel</a:t>
            </a:r>
            <a:r>
              <a:rPr lang="en-US" dirty="0"/>
              <a:t> </a:t>
            </a:r>
            <a:r>
              <a:rPr lang="en-US" dirty="0" err="1"/>
              <a:t>uitmaken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grootse</a:t>
            </a:r>
            <a:r>
              <a:rPr lang="en-US" dirty="0"/>
              <a:t> </a:t>
            </a:r>
            <a:r>
              <a:rPr lang="en-US" dirty="0" err="1"/>
              <a:t>missie</a:t>
            </a:r>
            <a:endParaRPr lang="en-US" dirty="0"/>
          </a:p>
          <a:p>
            <a:r>
              <a:rPr lang="en-US" dirty="0"/>
              <a:t>De missies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maan</a:t>
            </a:r>
            <a:r>
              <a:rPr lang="en-US" dirty="0"/>
              <a:t> </a:t>
            </a:r>
            <a:r>
              <a:rPr lang="en-US" dirty="0" err="1"/>
              <a:t>inspireerden</a:t>
            </a:r>
            <a:r>
              <a:rPr lang="en-US" dirty="0"/>
              <a:t> </a:t>
            </a:r>
            <a:r>
              <a:rPr lang="en-US" dirty="0" err="1"/>
              <a:t>mateloos</a:t>
            </a:r>
            <a:endParaRPr lang="en-US" dirty="0"/>
          </a:p>
          <a:p>
            <a:r>
              <a:rPr lang="en-US" dirty="0" err="1"/>
              <a:t>Vooral</a:t>
            </a:r>
            <a:r>
              <a:rPr lang="en-US" dirty="0"/>
              <a:t> de </a:t>
            </a:r>
            <a:r>
              <a:rPr lang="en-US" dirty="0" err="1"/>
              <a:t>figuur</a:t>
            </a:r>
            <a:r>
              <a:rPr lang="en-US" dirty="0"/>
              <a:t> van Gunter Wendt, de pad leader, </a:t>
            </a:r>
            <a:r>
              <a:rPr lang="en-US" dirty="0" err="1"/>
              <a:t>degene</a:t>
            </a:r>
            <a:r>
              <a:rPr lang="en-US" dirty="0"/>
              <a:t> die de </a:t>
            </a:r>
            <a:r>
              <a:rPr lang="en-US" dirty="0" err="1"/>
              <a:t>astronauten</a:t>
            </a:r>
            <a:r>
              <a:rPr lang="en-US" dirty="0"/>
              <a:t> in het capsule </a:t>
            </a:r>
            <a:r>
              <a:rPr lang="en-US" dirty="0" err="1"/>
              <a:t>vastzette</a:t>
            </a:r>
            <a:r>
              <a:rPr lang="en-US" dirty="0"/>
              <a:t>,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goede</a:t>
            </a:r>
            <a:r>
              <a:rPr lang="en-US" dirty="0"/>
              <a:t> reis </a:t>
            </a:r>
            <a:r>
              <a:rPr lang="en-US" dirty="0" err="1"/>
              <a:t>wenstte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dan de </a:t>
            </a:r>
            <a:r>
              <a:rPr lang="en-US" dirty="0" err="1"/>
              <a:t>deur</a:t>
            </a:r>
            <a:r>
              <a:rPr lang="en-US" dirty="0"/>
              <a:t> </a:t>
            </a:r>
            <a:r>
              <a:rPr lang="en-US" dirty="0" err="1"/>
              <a:t>sloot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02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23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68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Allemaal</a:t>
            </a:r>
            <a:r>
              <a:rPr lang="en-US" dirty="0"/>
              <a:t> </a:t>
            </a:r>
            <a:r>
              <a:rPr lang="en-US" dirty="0" err="1"/>
              <a:t>mogelijk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Belgische</a:t>
            </a:r>
            <a:r>
              <a:rPr lang="en-US" dirty="0"/>
              <a:t> </a:t>
            </a:r>
            <a:r>
              <a:rPr lang="en-US" dirty="0" err="1"/>
              <a:t>ruimtevaart-ingenieur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21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Allemaal</a:t>
            </a:r>
            <a:r>
              <a:rPr lang="en-US" dirty="0"/>
              <a:t> </a:t>
            </a:r>
            <a:r>
              <a:rPr lang="en-US" dirty="0" err="1"/>
              <a:t>mogelijk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Belgische</a:t>
            </a:r>
            <a:r>
              <a:rPr lang="en-US" dirty="0"/>
              <a:t> </a:t>
            </a:r>
            <a:r>
              <a:rPr lang="en-US" dirty="0" err="1"/>
              <a:t>ruimtevaart-ingenieur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64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Allemaal</a:t>
            </a:r>
            <a:r>
              <a:rPr lang="en-US" dirty="0"/>
              <a:t> </a:t>
            </a:r>
            <a:r>
              <a:rPr lang="en-US" dirty="0" err="1"/>
              <a:t>mogelijk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Belgische</a:t>
            </a:r>
            <a:r>
              <a:rPr lang="en-US" dirty="0"/>
              <a:t> </a:t>
            </a:r>
            <a:r>
              <a:rPr lang="en-US" dirty="0" err="1"/>
              <a:t>ruimtevaart-ingenieur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16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43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21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09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63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0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37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34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41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8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5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3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5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04C88-B0C0-DA45-B1D2-CF7E4C85A243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9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5.gi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qinetiqspace.talentfinder.be" TargetMode="External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19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bes_Chasma_topography_node_full_imag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5"/>
          <a:stretch/>
        </p:blipFill>
        <p:spPr>
          <a:xfrm>
            <a:off x="4328860" y="1"/>
            <a:ext cx="481514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405" y="1439332"/>
            <a:ext cx="8085963" cy="19006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7/10/2020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FFFFFF"/>
                </a:solidFill>
              </a:rPr>
              <a:t>Getting Humans back to the Moon 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FFFFFF"/>
                </a:solidFill>
              </a:rPr>
              <a:t>About Building Satellites and Critical Systems to Return to the Moon 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FFFFFF"/>
                </a:solidFill>
              </a:rPr>
              <a:t>#</a:t>
            </a:r>
            <a:r>
              <a:rPr lang="en-US" dirty="0" err="1">
                <a:solidFill>
                  <a:srgbClr val="FFFFFF"/>
                </a:solidFill>
              </a:rPr>
              <a:t>switchtospace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1BD9DAD-7E01-440A-8060-07A067336866}"/>
              </a:ext>
            </a:extLst>
          </p:cNvPr>
          <p:cNvSpPr txBox="1"/>
          <p:nvPr/>
        </p:nvSpPr>
        <p:spPr>
          <a:xfrm>
            <a:off x="464515" y="4567651"/>
            <a:ext cx="4572000" cy="42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FFFFFF"/>
                </a:solidFill>
              </a:rPr>
              <a:t>Stijn Ilsen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261315D-D1E7-4415-9F3F-F6D4BD128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05" y="3575424"/>
            <a:ext cx="3512049" cy="74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08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12922" y="45457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79192" y="576232"/>
            <a:ext cx="19127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text, your text, your text</a:t>
            </a:r>
          </a:p>
          <a:p>
            <a:r>
              <a:rPr lang="en-US" dirty="0">
                <a:solidFill>
                  <a:srgbClr val="FFFFFF"/>
                </a:solidFill>
              </a:rPr>
              <a:t>Your text, your text, your text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75400" y="539299"/>
            <a:ext cx="4829975" cy="35271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30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300000"/>
              </a:lnSpc>
            </a:pPr>
            <a:r>
              <a:rPr lang="en-US" dirty="0">
                <a:solidFill>
                  <a:srgbClr val="FFFFFF"/>
                </a:solidFill>
              </a:rPr>
              <a:t>Place to your</a:t>
            </a:r>
          </a:p>
          <a:p>
            <a:pPr algn="ctr">
              <a:lnSpc>
                <a:spcPct val="60000"/>
              </a:lnSpc>
            </a:pPr>
            <a:r>
              <a:rPr lang="en-US" dirty="0">
                <a:solidFill>
                  <a:srgbClr val="FFFFFF"/>
                </a:solidFill>
              </a:rPr>
              <a:t> image</a:t>
            </a: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7380365-BC3B-437F-ACC9-2E41ABC69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519" y="0"/>
            <a:ext cx="2174478" cy="646331"/>
          </a:xfrm>
          <a:prstGeom prst="rect">
            <a:avLst/>
          </a:prstGeom>
        </p:spPr>
      </p:pic>
      <p:sp>
        <p:nvSpPr>
          <p:cNvPr id="7" name="Gedachtewolkje: wolk 6">
            <a:extLst>
              <a:ext uri="{FF2B5EF4-FFF2-40B4-BE49-F238E27FC236}">
                <a16:creationId xmlns:a16="http://schemas.microsoft.com/office/drawing/2014/main" id="{046C503D-4C73-472D-9204-B4952C6A2BC2}"/>
              </a:ext>
            </a:extLst>
          </p:cNvPr>
          <p:cNvSpPr/>
          <p:nvPr/>
        </p:nvSpPr>
        <p:spPr>
          <a:xfrm flipH="1">
            <a:off x="-428948" y="112426"/>
            <a:ext cx="2068643" cy="897490"/>
          </a:xfrm>
          <a:prstGeom prst="cloudCallou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need exercise</a:t>
            </a:r>
            <a:endParaRPr lang="en-GB" dirty="0"/>
          </a:p>
        </p:txBody>
      </p:sp>
      <p:pic>
        <p:nvPicPr>
          <p:cNvPr id="2" name="2775807595">
            <a:hlinkClick r:id="" action="ppaction://media"/>
            <a:extLst>
              <a:ext uri="{FF2B5EF4-FFF2-40B4-BE49-F238E27FC236}">
                <a16:creationId xmlns:a16="http://schemas.microsoft.com/office/drawing/2014/main" id="{E849ED64-EB53-427F-B3DD-BD0AE17787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3095" y="675312"/>
            <a:ext cx="5083023" cy="406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3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12922" y="45457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79192" y="576232"/>
            <a:ext cx="19127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text, your text, your text</a:t>
            </a:r>
          </a:p>
          <a:p>
            <a:r>
              <a:rPr lang="en-US" dirty="0">
                <a:solidFill>
                  <a:srgbClr val="FFFFFF"/>
                </a:solidFill>
              </a:rPr>
              <a:t>Your text, your text, your text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6881" y="539299"/>
            <a:ext cx="4829975" cy="35271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30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300000"/>
              </a:lnSpc>
            </a:pPr>
            <a:r>
              <a:rPr lang="en-US" dirty="0">
                <a:solidFill>
                  <a:srgbClr val="FFFFFF"/>
                </a:solidFill>
              </a:rPr>
              <a:t>Place to your</a:t>
            </a:r>
          </a:p>
          <a:p>
            <a:pPr algn="ctr">
              <a:lnSpc>
                <a:spcPct val="60000"/>
              </a:lnSpc>
            </a:pPr>
            <a:r>
              <a:rPr lang="en-US" dirty="0">
                <a:solidFill>
                  <a:srgbClr val="FFFFFF"/>
                </a:solidFill>
              </a:rPr>
              <a:t> image</a:t>
            </a: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7380365-BC3B-437F-ACC9-2E41ABC69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519" y="0"/>
            <a:ext cx="2174478" cy="646331"/>
          </a:xfrm>
          <a:prstGeom prst="rect">
            <a:avLst/>
          </a:prstGeom>
        </p:spPr>
      </p:pic>
      <p:sp>
        <p:nvSpPr>
          <p:cNvPr id="7" name="Gedachtewolkje: wolk 6">
            <a:extLst>
              <a:ext uri="{FF2B5EF4-FFF2-40B4-BE49-F238E27FC236}">
                <a16:creationId xmlns:a16="http://schemas.microsoft.com/office/drawing/2014/main" id="{046C503D-4C73-472D-9204-B4952C6A2BC2}"/>
              </a:ext>
            </a:extLst>
          </p:cNvPr>
          <p:cNvSpPr/>
          <p:nvPr/>
        </p:nvSpPr>
        <p:spPr>
          <a:xfrm flipH="1">
            <a:off x="-428948" y="112426"/>
            <a:ext cx="2068643" cy="897490"/>
          </a:xfrm>
          <a:prstGeom prst="cloudCallou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need to get back home</a:t>
            </a:r>
            <a:endParaRPr lang="en-GB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C8C9273-0321-4C6F-85C4-D463601DA2BC}"/>
              </a:ext>
            </a:extLst>
          </p:cNvPr>
          <p:cNvSpPr txBox="1"/>
          <p:nvPr/>
        </p:nvSpPr>
        <p:spPr>
          <a:xfrm>
            <a:off x="4634179" y="4560739"/>
            <a:ext cx="47914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One docking ring to rule them all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B4A4EBA6-2EEE-4A6A-8BBB-A3A5E1AE06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2929" y="711655"/>
            <a:ext cx="3983769" cy="26838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D3A9D49-6353-46DF-932D-5270275F6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56718"/>
            <a:ext cx="4361181" cy="111615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FE36581-8650-447C-9BF1-A95AF3B7C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11" y="1387616"/>
            <a:ext cx="4085817" cy="245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03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12922" y="45457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79192" y="576232"/>
            <a:ext cx="19127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text, your text, your text</a:t>
            </a:r>
          </a:p>
          <a:p>
            <a:r>
              <a:rPr lang="en-US" dirty="0">
                <a:solidFill>
                  <a:srgbClr val="FFFFFF"/>
                </a:solidFill>
              </a:rPr>
              <a:t>Your text, your text, your text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6881" y="539299"/>
            <a:ext cx="4829975" cy="35271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30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300000"/>
              </a:lnSpc>
            </a:pPr>
            <a:r>
              <a:rPr lang="en-US" dirty="0">
                <a:solidFill>
                  <a:srgbClr val="FFFFFF"/>
                </a:solidFill>
              </a:rPr>
              <a:t>Place to your</a:t>
            </a:r>
          </a:p>
          <a:p>
            <a:pPr algn="ctr">
              <a:lnSpc>
                <a:spcPct val="60000"/>
              </a:lnSpc>
            </a:pPr>
            <a:r>
              <a:rPr lang="en-US" dirty="0">
                <a:solidFill>
                  <a:srgbClr val="FFFFFF"/>
                </a:solidFill>
              </a:rPr>
              <a:t> image</a:t>
            </a: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7380365-BC3B-437F-ACC9-2E41ABC69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519" y="0"/>
            <a:ext cx="2174478" cy="646331"/>
          </a:xfrm>
          <a:prstGeom prst="rect">
            <a:avLst/>
          </a:prstGeom>
        </p:spPr>
      </p:pic>
      <p:sp>
        <p:nvSpPr>
          <p:cNvPr id="7" name="Gedachtewolkje: wolk 6">
            <a:extLst>
              <a:ext uri="{FF2B5EF4-FFF2-40B4-BE49-F238E27FC236}">
                <a16:creationId xmlns:a16="http://schemas.microsoft.com/office/drawing/2014/main" id="{046C503D-4C73-472D-9204-B4952C6A2BC2}"/>
              </a:ext>
            </a:extLst>
          </p:cNvPr>
          <p:cNvSpPr/>
          <p:nvPr/>
        </p:nvSpPr>
        <p:spPr>
          <a:xfrm flipH="1">
            <a:off x="-428948" y="112426"/>
            <a:ext cx="2068643" cy="897490"/>
          </a:xfrm>
          <a:prstGeom prst="cloudCallou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need to get back home</a:t>
            </a:r>
            <a:endParaRPr lang="en-GB" dirty="0"/>
          </a:p>
        </p:txBody>
      </p:sp>
      <p:pic>
        <p:nvPicPr>
          <p:cNvPr id="16" name="Picture 23">
            <a:extLst>
              <a:ext uri="{FF2B5EF4-FFF2-40B4-BE49-F238E27FC236}">
                <a16:creationId xmlns:a16="http://schemas.microsoft.com/office/drawing/2014/main" id="{09BD09BE-8854-4E16-B4D8-4D2412FD2F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43" y="1354644"/>
            <a:ext cx="6736313" cy="37909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BA4AED5-D701-4A2C-A85E-BD5DCAACA66F}"/>
              </a:ext>
            </a:extLst>
          </p:cNvPr>
          <p:cNvSpPr txBox="1"/>
          <p:nvPr/>
        </p:nvSpPr>
        <p:spPr>
          <a:xfrm>
            <a:off x="2771518" y="887879"/>
            <a:ext cx="47914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Gateway around the Moon</a:t>
            </a:r>
          </a:p>
        </p:txBody>
      </p:sp>
    </p:spTree>
    <p:extLst>
      <p:ext uri="{BB962C8B-B14F-4D97-AF65-F5344CB8AC3E}">
        <p14:creationId xmlns:p14="http://schemas.microsoft.com/office/powerpoint/2010/main" val="30045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12922" y="45457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79192" y="576232"/>
            <a:ext cx="19127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text, your text, your text</a:t>
            </a:r>
          </a:p>
          <a:p>
            <a:r>
              <a:rPr lang="en-US" dirty="0">
                <a:solidFill>
                  <a:srgbClr val="FFFFFF"/>
                </a:solidFill>
              </a:rPr>
              <a:t>Your text, your text, your text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7380365-BC3B-437F-ACC9-2E41ABC69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519" y="0"/>
            <a:ext cx="2174478" cy="646331"/>
          </a:xfrm>
          <a:prstGeom prst="rect">
            <a:avLst/>
          </a:prstGeom>
        </p:spPr>
      </p:pic>
      <p:sp>
        <p:nvSpPr>
          <p:cNvPr id="7" name="Gedachtewolkje: wolk 6">
            <a:extLst>
              <a:ext uri="{FF2B5EF4-FFF2-40B4-BE49-F238E27FC236}">
                <a16:creationId xmlns:a16="http://schemas.microsoft.com/office/drawing/2014/main" id="{046C503D-4C73-472D-9204-B4952C6A2BC2}"/>
              </a:ext>
            </a:extLst>
          </p:cNvPr>
          <p:cNvSpPr/>
          <p:nvPr/>
        </p:nvSpPr>
        <p:spPr>
          <a:xfrm flipH="1">
            <a:off x="-428948" y="112426"/>
            <a:ext cx="2068643" cy="897490"/>
          </a:xfrm>
          <a:prstGeom prst="cloudCallou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need to get back home</a:t>
            </a:r>
            <a:endParaRPr lang="en-GB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A341C6B-6066-4174-8C4E-7659486F5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939" y="1380187"/>
            <a:ext cx="6738122" cy="376331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BE7DFCE-AB0E-4A4B-8B24-95F3FFFC7EA7}"/>
              </a:ext>
            </a:extLst>
          </p:cNvPr>
          <p:cNvSpPr txBox="1"/>
          <p:nvPr/>
        </p:nvSpPr>
        <p:spPr>
          <a:xfrm>
            <a:off x="1738859" y="887879"/>
            <a:ext cx="58241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IBDM on at least the 2 European modules</a:t>
            </a:r>
          </a:p>
        </p:txBody>
      </p:sp>
    </p:spTree>
    <p:extLst>
      <p:ext uri="{BB962C8B-B14F-4D97-AF65-F5344CB8AC3E}">
        <p14:creationId xmlns:p14="http://schemas.microsoft.com/office/powerpoint/2010/main" val="1963991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12922" y="45457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79192" y="576232"/>
            <a:ext cx="19127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text, your text, your text</a:t>
            </a:r>
          </a:p>
          <a:p>
            <a:r>
              <a:rPr lang="en-US" dirty="0">
                <a:solidFill>
                  <a:srgbClr val="FFFFFF"/>
                </a:solidFill>
              </a:rPr>
              <a:t>Your text, your text, your text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7380365-BC3B-437F-ACC9-2E41ABC69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519" y="0"/>
            <a:ext cx="2174478" cy="646331"/>
          </a:xfrm>
          <a:prstGeom prst="rect">
            <a:avLst/>
          </a:prstGeom>
        </p:spPr>
      </p:pic>
      <p:sp>
        <p:nvSpPr>
          <p:cNvPr id="7" name="Gedachtewolkje: wolk 6">
            <a:extLst>
              <a:ext uri="{FF2B5EF4-FFF2-40B4-BE49-F238E27FC236}">
                <a16:creationId xmlns:a16="http://schemas.microsoft.com/office/drawing/2014/main" id="{046C503D-4C73-472D-9204-B4952C6A2BC2}"/>
              </a:ext>
            </a:extLst>
          </p:cNvPr>
          <p:cNvSpPr/>
          <p:nvPr/>
        </p:nvSpPr>
        <p:spPr>
          <a:xfrm flipH="1">
            <a:off x="-428948" y="112426"/>
            <a:ext cx="2068643" cy="897490"/>
          </a:xfrm>
          <a:prstGeom prst="cloudCallou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need to get back home</a:t>
            </a:r>
            <a:endParaRPr lang="en-GB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BE7DFCE-AB0E-4A4B-8B24-95F3FFFC7EA7}"/>
              </a:ext>
            </a:extLst>
          </p:cNvPr>
          <p:cNvSpPr txBox="1"/>
          <p:nvPr/>
        </p:nvSpPr>
        <p:spPr>
          <a:xfrm>
            <a:off x="1226153" y="2983944"/>
            <a:ext cx="30751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Ion thrusters</a:t>
            </a:r>
          </a:p>
          <a:p>
            <a:r>
              <a:rPr lang="en-GB" sz="2400" dirty="0"/>
              <a:t>On road to Mercury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8E14CC3-D0BA-4B02-98C2-A6AF18E3F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246" y="-16956"/>
            <a:ext cx="4141930" cy="2588706"/>
          </a:xfrm>
          <a:prstGeom prst="rect">
            <a:avLst/>
          </a:prstGeom>
        </p:spPr>
      </p:pic>
      <p:pic>
        <p:nvPicPr>
          <p:cNvPr id="3074" name="Picture 2" descr="BepiColombo">
            <a:extLst>
              <a:ext uri="{FF2B5EF4-FFF2-40B4-BE49-F238E27FC236}">
                <a16:creationId xmlns:a16="http://schemas.microsoft.com/office/drawing/2014/main" id="{0CF77DE1-72BA-4F0C-B706-851B91651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719" y="2762250"/>
            <a:ext cx="44196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2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12922" y="45457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79192" y="576232"/>
            <a:ext cx="19127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text, your text, your text</a:t>
            </a:r>
          </a:p>
          <a:p>
            <a:r>
              <a:rPr lang="en-US" dirty="0">
                <a:solidFill>
                  <a:srgbClr val="FFFFFF"/>
                </a:solidFill>
              </a:rPr>
              <a:t>Your text, your text, your text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7380365-BC3B-437F-ACC9-2E41ABC69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519" y="0"/>
            <a:ext cx="2174478" cy="646331"/>
          </a:xfrm>
          <a:prstGeom prst="rect">
            <a:avLst/>
          </a:prstGeom>
        </p:spPr>
      </p:pic>
      <p:sp>
        <p:nvSpPr>
          <p:cNvPr id="7" name="Gedachtewolkje: wolk 6">
            <a:extLst>
              <a:ext uri="{FF2B5EF4-FFF2-40B4-BE49-F238E27FC236}">
                <a16:creationId xmlns:a16="http://schemas.microsoft.com/office/drawing/2014/main" id="{046C503D-4C73-472D-9204-B4952C6A2BC2}"/>
              </a:ext>
            </a:extLst>
          </p:cNvPr>
          <p:cNvSpPr/>
          <p:nvPr/>
        </p:nvSpPr>
        <p:spPr>
          <a:xfrm flipH="1">
            <a:off x="-428948" y="112426"/>
            <a:ext cx="2068643" cy="897490"/>
          </a:xfrm>
          <a:prstGeom prst="cloudCallou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need food</a:t>
            </a:r>
            <a:endParaRPr lang="en-GB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8135F77-3484-4EEA-A6DA-7602C603880F}"/>
              </a:ext>
            </a:extLst>
          </p:cNvPr>
          <p:cNvSpPr txBox="1"/>
          <p:nvPr/>
        </p:nvSpPr>
        <p:spPr>
          <a:xfrm>
            <a:off x="5269671" y="788120"/>
            <a:ext cx="47914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Spirulina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BBF4D14-3DFA-430B-9323-A729589CC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508" y="1550029"/>
            <a:ext cx="8163490" cy="359347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F546A46-4725-478D-9236-4E17B5874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823" y="36119"/>
            <a:ext cx="2832916" cy="2017441"/>
          </a:xfrm>
          <a:prstGeom prst="rect">
            <a:avLst/>
          </a:prstGeom>
        </p:spPr>
      </p:pic>
      <p:sp>
        <p:nvSpPr>
          <p:cNvPr id="17" name="Ovaal 16">
            <a:extLst>
              <a:ext uri="{FF2B5EF4-FFF2-40B4-BE49-F238E27FC236}">
                <a16:creationId xmlns:a16="http://schemas.microsoft.com/office/drawing/2014/main" id="{3489E0AD-0CBE-4EA9-891D-1F8CFEB13725}"/>
              </a:ext>
            </a:extLst>
          </p:cNvPr>
          <p:cNvSpPr/>
          <p:nvPr/>
        </p:nvSpPr>
        <p:spPr>
          <a:xfrm>
            <a:off x="605373" y="2398288"/>
            <a:ext cx="4212236" cy="294463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760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12922" y="45457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79192" y="576232"/>
            <a:ext cx="19127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text, your text, your text</a:t>
            </a:r>
          </a:p>
          <a:p>
            <a:r>
              <a:rPr lang="en-US" dirty="0">
                <a:solidFill>
                  <a:srgbClr val="FFFFFF"/>
                </a:solidFill>
              </a:rPr>
              <a:t>Your text, your text, your text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7380365-BC3B-437F-ACC9-2E41ABC69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519" y="0"/>
            <a:ext cx="2174478" cy="646331"/>
          </a:xfrm>
          <a:prstGeom prst="rect">
            <a:avLst/>
          </a:prstGeom>
        </p:spPr>
      </p:pic>
      <p:sp>
        <p:nvSpPr>
          <p:cNvPr id="7" name="Gedachtewolkje: wolk 6">
            <a:extLst>
              <a:ext uri="{FF2B5EF4-FFF2-40B4-BE49-F238E27FC236}">
                <a16:creationId xmlns:a16="http://schemas.microsoft.com/office/drawing/2014/main" id="{046C503D-4C73-472D-9204-B4952C6A2BC2}"/>
              </a:ext>
            </a:extLst>
          </p:cNvPr>
          <p:cNvSpPr/>
          <p:nvPr/>
        </p:nvSpPr>
        <p:spPr>
          <a:xfrm flipH="1">
            <a:off x="-428948" y="112426"/>
            <a:ext cx="2068643" cy="897490"/>
          </a:xfrm>
          <a:prstGeom prst="cloudCallou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need food</a:t>
            </a:r>
            <a:endParaRPr lang="en-GB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868AD99C-759F-4042-9246-24577ED0D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3219"/>
            <a:ext cx="4320215" cy="310477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3D565BD-6D00-498E-83F6-6C9075C25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1188" y="1593218"/>
            <a:ext cx="4202811" cy="310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34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12922" y="45457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7380365-BC3B-437F-ACC9-2E41ABC69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519" y="0"/>
            <a:ext cx="2174478" cy="646331"/>
          </a:xfrm>
          <a:prstGeom prst="rect">
            <a:avLst/>
          </a:prstGeom>
        </p:spPr>
      </p:pic>
      <p:sp>
        <p:nvSpPr>
          <p:cNvPr id="7" name="Gedachtewolkje: wolk 6">
            <a:extLst>
              <a:ext uri="{FF2B5EF4-FFF2-40B4-BE49-F238E27FC236}">
                <a16:creationId xmlns:a16="http://schemas.microsoft.com/office/drawing/2014/main" id="{046C503D-4C73-472D-9204-B4952C6A2BC2}"/>
              </a:ext>
            </a:extLst>
          </p:cNvPr>
          <p:cNvSpPr/>
          <p:nvPr/>
        </p:nvSpPr>
        <p:spPr>
          <a:xfrm flipH="1">
            <a:off x="-428948" y="112426"/>
            <a:ext cx="2068643" cy="897490"/>
          </a:xfrm>
          <a:prstGeom prst="cloudCallou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need pictures from home</a:t>
            </a:r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96434D8-43E2-4D8C-BC9F-385264B05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72610"/>
            <a:ext cx="2422667" cy="244159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62DCF99-5B56-4F11-B4F5-BD79706B2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518" y="2372610"/>
            <a:ext cx="3251742" cy="244159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5347865-97A4-42B2-AF15-A7E5EF730B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444" r="23028" b="33235"/>
          <a:stretch/>
        </p:blipFill>
        <p:spPr>
          <a:xfrm>
            <a:off x="6387709" y="2372610"/>
            <a:ext cx="2756288" cy="2441594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1EBDE106-0C08-4415-B6C6-9319D24B9EAE}"/>
              </a:ext>
            </a:extLst>
          </p:cNvPr>
          <p:cNvSpPr txBox="1"/>
          <p:nvPr/>
        </p:nvSpPr>
        <p:spPr>
          <a:xfrm>
            <a:off x="2974397" y="804523"/>
            <a:ext cx="47914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PROBA satellites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FDDF0F4-F5CD-4F6C-B667-979F76CC68E4}"/>
              </a:ext>
            </a:extLst>
          </p:cNvPr>
          <p:cNvSpPr txBox="1"/>
          <p:nvPr/>
        </p:nvSpPr>
        <p:spPr>
          <a:xfrm>
            <a:off x="605373" y="1805526"/>
            <a:ext cx="11180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2001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C92EAC9-A5E5-482E-8B3E-F8032AFEBC05}"/>
              </a:ext>
            </a:extLst>
          </p:cNvPr>
          <p:cNvSpPr txBox="1"/>
          <p:nvPr/>
        </p:nvSpPr>
        <p:spPr>
          <a:xfrm>
            <a:off x="3838343" y="1805526"/>
            <a:ext cx="11180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2009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37B4747C-6DFA-4300-9A22-B0D10F036BE2}"/>
              </a:ext>
            </a:extLst>
          </p:cNvPr>
          <p:cNvSpPr txBox="1"/>
          <p:nvPr/>
        </p:nvSpPr>
        <p:spPr>
          <a:xfrm>
            <a:off x="7206807" y="1805526"/>
            <a:ext cx="11180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833686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12922" y="45457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7380365-BC3B-437F-ACC9-2E41ABC69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519" y="0"/>
            <a:ext cx="2174478" cy="646331"/>
          </a:xfrm>
          <a:prstGeom prst="rect">
            <a:avLst/>
          </a:prstGeom>
        </p:spPr>
      </p:pic>
      <p:sp>
        <p:nvSpPr>
          <p:cNvPr id="7" name="Gedachtewolkje: wolk 6">
            <a:extLst>
              <a:ext uri="{FF2B5EF4-FFF2-40B4-BE49-F238E27FC236}">
                <a16:creationId xmlns:a16="http://schemas.microsoft.com/office/drawing/2014/main" id="{046C503D-4C73-472D-9204-B4952C6A2BC2}"/>
              </a:ext>
            </a:extLst>
          </p:cNvPr>
          <p:cNvSpPr/>
          <p:nvPr/>
        </p:nvSpPr>
        <p:spPr>
          <a:xfrm flipH="1">
            <a:off x="-428948" y="112426"/>
            <a:ext cx="2068643" cy="897490"/>
          </a:xfrm>
          <a:prstGeom prst="cloudCallou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need pictures from home</a:t>
            </a:r>
            <a:endParaRPr lang="en-GB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EBDE106-0C08-4415-B6C6-9319D24B9EAE}"/>
              </a:ext>
            </a:extLst>
          </p:cNvPr>
          <p:cNvSpPr txBox="1"/>
          <p:nvPr/>
        </p:nvSpPr>
        <p:spPr>
          <a:xfrm>
            <a:off x="2349290" y="791252"/>
            <a:ext cx="47914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Upcoming satellites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FDDF0F4-F5CD-4F6C-B667-979F76CC68E4}"/>
              </a:ext>
            </a:extLst>
          </p:cNvPr>
          <p:cNvSpPr txBox="1"/>
          <p:nvPr/>
        </p:nvSpPr>
        <p:spPr>
          <a:xfrm>
            <a:off x="750243" y="2152382"/>
            <a:ext cx="17208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PROBA-3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C92EAC9-A5E5-482E-8B3E-F8032AFEBC05}"/>
              </a:ext>
            </a:extLst>
          </p:cNvPr>
          <p:cNvSpPr txBox="1"/>
          <p:nvPr/>
        </p:nvSpPr>
        <p:spPr>
          <a:xfrm>
            <a:off x="3838342" y="1805526"/>
            <a:ext cx="16261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ALTIUS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37B4747C-6DFA-4300-9A22-B0D10F036BE2}"/>
              </a:ext>
            </a:extLst>
          </p:cNvPr>
          <p:cNvSpPr txBox="1"/>
          <p:nvPr/>
        </p:nvSpPr>
        <p:spPr>
          <a:xfrm>
            <a:off x="7355667" y="791252"/>
            <a:ext cx="11180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HERA</a:t>
            </a:r>
          </a:p>
        </p:txBody>
      </p:sp>
      <p:pic>
        <p:nvPicPr>
          <p:cNvPr id="12292" name="Picture 4" descr="ESA - ALTIUS gaat hogere aardatmosfeer bestuderen">
            <a:extLst>
              <a:ext uri="{FF2B5EF4-FFF2-40B4-BE49-F238E27FC236}">
                <a16:creationId xmlns:a16="http://schemas.microsoft.com/office/drawing/2014/main" id="{EA6E21AA-14CE-460D-9DEC-85E58291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78" y="2424507"/>
            <a:ext cx="3774643" cy="21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5F2C308-671D-4D0D-B0AC-5C903080B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860" y="1315778"/>
            <a:ext cx="2839140" cy="2842757"/>
          </a:xfrm>
          <a:prstGeom prst="rect">
            <a:avLst/>
          </a:prstGeom>
        </p:spPr>
      </p:pic>
      <p:pic>
        <p:nvPicPr>
          <p:cNvPr id="12290" name="Picture 2" descr="PROBA-3. Formation Flying Mission">
            <a:extLst>
              <a:ext uri="{FF2B5EF4-FFF2-40B4-BE49-F238E27FC236}">
                <a16:creationId xmlns:a16="http://schemas.microsoft.com/office/drawing/2014/main" id="{1422C710-A161-4CD8-804F-6E6253A86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5196" y="2698730"/>
            <a:ext cx="3902549" cy="2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378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F8256A8A-C1D6-4C31-9917-271EAF5703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7"/>
          <a:stretch/>
        </p:blipFill>
        <p:spPr>
          <a:xfrm>
            <a:off x="7310" y="0"/>
            <a:ext cx="9334195" cy="51434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2922" y="45457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7380365-BC3B-437F-ACC9-2E41ABC69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8" y="78928"/>
            <a:ext cx="4401332" cy="130823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1EBDE106-0C08-4415-B6C6-9319D24B9EAE}"/>
              </a:ext>
            </a:extLst>
          </p:cNvPr>
          <p:cNvSpPr txBox="1"/>
          <p:nvPr/>
        </p:nvSpPr>
        <p:spPr>
          <a:xfrm>
            <a:off x="-585772" y="1327019"/>
            <a:ext cx="5604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hlinkClick r:id="rId5" action="ppaction://hlinkfile"/>
              </a:rPr>
              <a:t>qinetiqspace.talentfinder.be</a:t>
            </a:r>
            <a:endParaRPr lang="en-GB" sz="28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0B3410D-17BD-4BCB-90A6-FA0774E3E21A}"/>
              </a:ext>
            </a:extLst>
          </p:cNvPr>
          <p:cNvSpPr txBox="1"/>
          <p:nvPr/>
        </p:nvSpPr>
        <p:spPr>
          <a:xfrm>
            <a:off x="518238" y="3109775"/>
            <a:ext cx="47903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Project Managers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F2C38EA-965B-4ABE-839B-88B64A50F161}"/>
              </a:ext>
            </a:extLst>
          </p:cNvPr>
          <p:cNvSpPr txBox="1"/>
          <p:nvPr/>
        </p:nvSpPr>
        <p:spPr>
          <a:xfrm rot="235855">
            <a:off x="1386844" y="2491543"/>
            <a:ext cx="47903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Lead System Engineer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0E42F9F-17D5-4C18-9FA8-3944135C1CAE}"/>
              </a:ext>
            </a:extLst>
          </p:cNvPr>
          <p:cNvSpPr txBox="1"/>
          <p:nvPr/>
        </p:nvSpPr>
        <p:spPr>
          <a:xfrm rot="21073629">
            <a:off x="-534303" y="2125430"/>
            <a:ext cx="47903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Satellite Electronics Engineer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AF3232C-E071-42A2-A4FC-9E2A648944C3}"/>
              </a:ext>
            </a:extLst>
          </p:cNvPr>
          <p:cNvSpPr txBox="1"/>
          <p:nvPr/>
        </p:nvSpPr>
        <p:spPr>
          <a:xfrm rot="504082">
            <a:off x="613592" y="4054275"/>
            <a:ext cx="47903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Thermal and Structural Engineer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4C27C907-7DA7-4DD5-A1DA-6141A0B23F3E}"/>
              </a:ext>
            </a:extLst>
          </p:cNvPr>
          <p:cNvSpPr/>
          <p:nvPr/>
        </p:nvSpPr>
        <p:spPr>
          <a:xfrm>
            <a:off x="4987778" y="50121"/>
            <a:ext cx="246772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 a </a:t>
            </a:r>
            <a:r>
              <a:rPr lang="nl-NL" sz="36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rocket</a:t>
            </a:r>
            <a:r>
              <a:rPr lang="nl-NL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</a:p>
          <a:p>
            <a:r>
              <a:rPr lang="nl-NL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Follow</a:t>
            </a:r>
          </a:p>
          <a:p>
            <a:r>
              <a:rPr lang="nl-NL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nl-NL" sz="36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</a:t>
            </a:r>
            <a:endParaRPr lang="nl-NL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nl-NL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Dream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D519C13-CB76-47F5-881F-E3D6263DCE7E}"/>
              </a:ext>
            </a:extLst>
          </p:cNvPr>
          <p:cNvSpPr txBox="1"/>
          <p:nvPr/>
        </p:nvSpPr>
        <p:spPr>
          <a:xfrm rot="235855">
            <a:off x="1306436" y="3599736"/>
            <a:ext cx="47903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Test Engineer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288E9C5-8399-4E3E-A632-EFA0EF037597}"/>
              </a:ext>
            </a:extLst>
          </p:cNvPr>
          <p:cNvSpPr txBox="1"/>
          <p:nvPr/>
        </p:nvSpPr>
        <p:spPr>
          <a:xfrm rot="20130330">
            <a:off x="-1369694" y="3025421"/>
            <a:ext cx="47903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Optical Engineer</a:t>
            </a:r>
          </a:p>
        </p:txBody>
      </p:sp>
    </p:spTree>
    <p:extLst>
      <p:ext uri="{BB962C8B-B14F-4D97-AF65-F5344CB8AC3E}">
        <p14:creationId xmlns:p14="http://schemas.microsoft.com/office/powerpoint/2010/main" val="996777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oto si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4"/>
          <a:stretch/>
        </p:blipFill>
        <p:spPr>
          <a:xfrm rot="10800000">
            <a:off x="0" y="0"/>
            <a:ext cx="9144000" cy="52119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BB71E51-BB33-4763-A68D-E39E8006E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" y="-1001915"/>
            <a:ext cx="9238438" cy="69288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5742" y="3598"/>
            <a:ext cx="3922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FFFF"/>
                </a:solidFill>
              </a:rPr>
              <a:t>Günter Wendt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13C2326-907F-4F5E-AB74-335E8B6A9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519" y="0"/>
            <a:ext cx="2174478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84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oto si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4"/>
          <a:stretch/>
        </p:blipFill>
        <p:spPr>
          <a:xfrm rot="10800000">
            <a:off x="0" y="0"/>
            <a:ext cx="9144000" cy="52119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6BB7EB3-A376-4F84-ADD0-A3C9C27FA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5598" y="-1703455"/>
            <a:ext cx="6969477" cy="466652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215FB26-3EFD-4569-B560-74DF2599D3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932"/>
          <a:stretch/>
        </p:blipFill>
        <p:spPr>
          <a:xfrm>
            <a:off x="-103233" y="2524764"/>
            <a:ext cx="5346192" cy="279454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9A6C072-5840-4B2F-9A57-5D7D681A57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010" y="-1005891"/>
            <a:ext cx="4037990" cy="71885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51489" y="3835843"/>
            <a:ext cx="4741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strike="sngStrike" dirty="0">
                <a:solidFill>
                  <a:schemeClr val="bg1"/>
                </a:solidFill>
              </a:rPr>
              <a:t>HOUSTON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REDU &amp; ESOC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0DAD2FF-1B74-4F72-92F5-A8DC9FCC71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9519" y="0"/>
            <a:ext cx="2174478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60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oto si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4"/>
          <a:stretch/>
        </p:blipFill>
        <p:spPr>
          <a:xfrm rot="10800000">
            <a:off x="0" y="168245"/>
            <a:ext cx="9144000" cy="52119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8751" y="1522889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88149" y="4852523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B48DDF0-E84A-4BD0-ABA2-B9679211F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5170"/>
            <a:ext cx="9261043" cy="65496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40634" y="164748"/>
            <a:ext cx="62693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strike="sngStrike" dirty="0">
                <a:solidFill>
                  <a:srgbClr val="000000"/>
                </a:solidFill>
              </a:rPr>
              <a:t>KENNEDY SPACE CENTER</a:t>
            </a:r>
          </a:p>
          <a:p>
            <a:r>
              <a:rPr lang="en-US" sz="2800" i="1" dirty="0">
                <a:solidFill>
                  <a:srgbClr val="000000"/>
                </a:solidFill>
              </a:rPr>
              <a:t>CENTRE SPATIAL DE GUYANA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F977021-4959-427D-B08A-AF7F37AE9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519" y="0"/>
            <a:ext cx="2174478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75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oto si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4"/>
          <a:stretch/>
        </p:blipFill>
        <p:spPr>
          <a:xfrm rot="10800000">
            <a:off x="0" y="0"/>
            <a:ext cx="9144000" cy="52119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EE9B53E-D751-4572-B6B9-8F903F0FE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359" y="-638339"/>
            <a:ext cx="4809641" cy="721220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2BB649B-72CC-4AD6-AC68-AA6D2364A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0160" y="-638339"/>
            <a:ext cx="4464519" cy="66946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01127" y="154315"/>
            <a:ext cx="4741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strike="sngStrike" dirty="0">
                <a:solidFill>
                  <a:srgbClr val="000000"/>
                </a:solidFill>
              </a:rPr>
              <a:t>SATURN V</a:t>
            </a:r>
          </a:p>
          <a:p>
            <a:r>
              <a:rPr lang="en-US" sz="3600" i="1" dirty="0">
                <a:solidFill>
                  <a:srgbClr val="000000"/>
                </a:solidFill>
              </a:rPr>
              <a:t>ARIANE 5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E8695F6-7AFB-4D5F-A52B-798A5F2F3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9519" y="0"/>
            <a:ext cx="2174478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1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76700B5-BB93-4866-AD24-AB3D2225EF9D}"/>
              </a:ext>
            </a:extLst>
          </p:cNvPr>
          <p:cNvSpPr txBox="1"/>
          <p:nvPr/>
        </p:nvSpPr>
        <p:spPr>
          <a:xfrm>
            <a:off x="2728570" y="1075334"/>
            <a:ext cx="335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Working on a dream</a:t>
            </a:r>
          </a:p>
          <a:p>
            <a:r>
              <a:rPr lang="en-US" dirty="0" err="1"/>
              <a:t>Foto</a:t>
            </a:r>
            <a:r>
              <a:rPr lang="en-US" dirty="0"/>
              <a:t> met </a:t>
            </a:r>
            <a:r>
              <a:rPr lang="en-US" dirty="0" err="1"/>
              <a:t>Belgische</a:t>
            </a:r>
            <a:r>
              <a:rPr lang="en-US" dirty="0"/>
              <a:t> </a:t>
            </a:r>
            <a:r>
              <a:rPr lang="en-US" dirty="0" err="1"/>
              <a:t>vlag</a:t>
            </a:r>
            <a:r>
              <a:rPr lang="en-US" dirty="0"/>
              <a:t> in Kourou</a:t>
            </a:r>
            <a:endParaRPr lang="en-GB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3D3C2D8-5BAC-425E-A365-F0EEFD81A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850" y="0"/>
            <a:ext cx="7715250" cy="51435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D39C871-DE90-4FCB-87C8-140AAC9329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027"/>
          <a:stretch/>
        </p:blipFill>
        <p:spPr>
          <a:xfrm>
            <a:off x="0" y="0"/>
            <a:ext cx="2948026" cy="51435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C5A130F-BD10-4408-B38E-F842CC3E0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519" y="0"/>
            <a:ext cx="2174478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84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8CD45A8-ED79-4180-B592-62B62C9A6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9823" y="0"/>
            <a:ext cx="12224263" cy="52119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sp>
        <p:nvSpPr>
          <p:cNvPr id="7" name="Gedachtewolkje: wolk 6">
            <a:extLst>
              <a:ext uri="{FF2B5EF4-FFF2-40B4-BE49-F238E27FC236}">
                <a16:creationId xmlns:a16="http://schemas.microsoft.com/office/drawing/2014/main" id="{F23CEFC0-6F27-4F7F-BECC-04737B1534F6}"/>
              </a:ext>
            </a:extLst>
          </p:cNvPr>
          <p:cNvSpPr/>
          <p:nvPr/>
        </p:nvSpPr>
        <p:spPr>
          <a:xfrm>
            <a:off x="4572000" y="112426"/>
            <a:ext cx="2068643" cy="1045587"/>
          </a:xfrm>
          <a:prstGeom prst="cloudCallou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need to get back home</a:t>
            </a:r>
            <a:endParaRPr lang="en-GB" dirty="0"/>
          </a:p>
        </p:txBody>
      </p:sp>
      <p:sp>
        <p:nvSpPr>
          <p:cNvPr id="9" name="Gedachtewolkje: wolk 8">
            <a:extLst>
              <a:ext uri="{FF2B5EF4-FFF2-40B4-BE49-F238E27FC236}">
                <a16:creationId xmlns:a16="http://schemas.microsoft.com/office/drawing/2014/main" id="{CB07B34A-95D0-46C5-9D0F-7150783C678F}"/>
              </a:ext>
            </a:extLst>
          </p:cNvPr>
          <p:cNvSpPr/>
          <p:nvPr/>
        </p:nvSpPr>
        <p:spPr>
          <a:xfrm>
            <a:off x="5166611" y="2736252"/>
            <a:ext cx="2174478" cy="897490"/>
          </a:xfrm>
          <a:prstGeom prst="cloudCallou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need pictures from home</a:t>
            </a:r>
            <a:endParaRPr lang="en-GB" dirty="0"/>
          </a:p>
        </p:txBody>
      </p:sp>
      <p:sp>
        <p:nvSpPr>
          <p:cNvPr id="10" name="Gedachtewolkje: wolk 9">
            <a:extLst>
              <a:ext uri="{FF2B5EF4-FFF2-40B4-BE49-F238E27FC236}">
                <a16:creationId xmlns:a16="http://schemas.microsoft.com/office/drawing/2014/main" id="{C8B4221F-FB60-46CC-87EB-D8C55231A21A}"/>
              </a:ext>
            </a:extLst>
          </p:cNvPr>
          <p:cNvSpPr/>
          <p:nvPr/>
        </p:nvSpPr>
        <p:spPr>
          <a:xfrm flipH="1">
            <a:off x="-428948" y="112426"/>
            <a:ext cx="2068643" cy="897490"/>
          </a:xfrm>
          <a:prstGeom prst="cloudCallou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need water</a:t>
            </a:r>
            <a:endParaRPr lang="en-GB" dirty="0"/>
          </a:p>
        </p:txBody>
      </p:sp>
      <p:sp>
        <p:nvSpPr>
          <p:cNvPr id="16" name="Gedachtewolkje: wolk 15">
            <a:extLst>
              <a:ext uri="{FF2B5EF4-FFF2-40B4-BE49-F238E27FC236}">
                <a16:creationId xmlns:a16="http://schemas.microsoft.com/office/drawing/2014/main" id="{C8C0B4E4-DA44-473D-BC99-D00A47148BB6}"/>
              </a:ext>
            </a:extLst>
          </p:cNvPr>
          <p:cNvSpPr/>
          <p:nvPr/>
        </p:nvSpPr>
        <p:spPr>
          <a:xfrm flipH="1">
            <a:off x="-374755" y="1371554"/>
            <a:ext cx="2014450" cy="897490"/>
          </a:xfrm>
          <a:prstGeom prst="cloudCallou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need to exercise</a:t>
            </a:r>
            <a:endParaRPr lang="en-GB" dirty="0"/>
          </a:p>
        </p:txBody>
      </p:sp>
      <p:sp>
        <p:nvSpPr>
          <p:cNvPr id="18" name="Gedachtewolkje: wolk 17">
            <a:extLst>
              <a:ext uri="{FF2B5EF4-FFF2-40B4-BE49-F238E27FC236}">
                <a16:creationId xmlns:a16="http://schemas.microsoft.com/office/drawing/2014/main" id="{5C9630F7-F554-4BED-8D90-0954F314E778}"/>
              </a:ext>
            </a:extLst>
          </p:cNvPr>
          <p:cNvSpPr/>
          <p:nvPr/>
        </p:nvSpPr>
        <p:spPr>
          <a:xfrm>
            <a:off x="5341495" y="1466919"/>
            <a:ext cx="2174478" cy="897490"/>
          </a:xfrm>
          <a:prstGeom prst="cloudCallou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need food</a:t>
            </a:r>
            <a:endParaRPr lang="en-GB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EFFDBDF-E78A-4E5B-B8E6-00AEADD77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519" y="0"/>
            <a:ext cx="2174478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04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19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12922" y="45457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2E9A6C9-1082-4638-8C86-EAA4648FC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95" y="216146"/>
            <a:ext cx="4161951" cy="2498636"/>
          </a:xfrm>
          <a:prstGeom prst="rect">
            <a:avLst/>
          </a:prstGeom>
        </p:spPr>
      </p:pic>
      <p:pic>
        <p:nvPicPr>
          <p:cNvPr id="1026" name="Picture 2" descr="Moon landing mystery: Did Buzz Aldrin really play Frank Sinatra on the moon?  | The Independent | The Independent">
            <a:extLst>
              <a:ext uri="{FF2B5EF4-FFF2-40B4-BE49-F238E27FC236}">
                <a16:creationId xmlns:a16="http://schemas.microsoft.com/office/drawing/2014/main" id="{301CCFD7-B0A3-424C-B9E3-0E77D5332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18" y="2603158"/>
            <a:ext cx="4103687" cy="23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CFE733A5-5476-413C-83B0-5C1CCB8E8610}"/>
              </a:ext>
            </a:extLst>
          </p:cNvPr>
          <p:cNvSpPr/>
          <p:nvPr/>
        </p:nvSpPr>
        <p:spPr>
          <a:xfrm>
            <a:off x="217195" y="2813194"/>
            <a:ext cx="38281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How much water do you need?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A6B7B476-5608-4180-A4B6-9737E42D5A2B}"/>
              </a:ext>
            </a:extLst>
          </p:cNvPr>
          <p:cNvSpPr/>
          <p:nvPr/>
        </p:nvSpPr>
        <p:spPr>
          <a:xfrm>
            <a:off x="6112206" y="1085078"/>
            <a:ext cx="27588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4500 liter per year!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D9BE8574-70B8-40B3-98E8-3A39E9EB45CA}"/>
              </a:ext>
            </a:extLst>
          </p:cNvPr>
          <p:cNvSpPr/>
          <p:nvPr/>
        </p:nvSpPr>
        <p:spPr>
          <a:xfrm>
            <a:off x="217196" y="3295655"/>
            <a:ext cx="30014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So much? That costs 1600 Million Euro per year, just to launch it and get it onto the Moon!</a:t>
            </a: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F2AFBCDB-D635-4FE0-B24D-6C4FEEB7C61F}"/>
              </a:ext>
            </a:extLst>
          </p:cNvPr>
          <p:cNvSpPr/>
          <p:nvPr/>
        </p:nvSpPr>
        <p:spPr>
          <a:xfrm>
            <a:off x="5449824" y="1475407"/>
            <a:ext cx="34212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Do not worry! QinetiQ Space has a water treatment allowing recycling of my … </a:t>
            </a:r>
            <a:r>
              <a:rPr lang="en-US" dirty="0" err="1">
                <a:solidFill>
                  <a:srgbClr val="FFFFFF"/>
                </a:solidFill>
              </a:rPr>
              <a:t>euh</a:t>
            </a:r>
            <a:r>
              <a:rPr lang="en-US" dirty="0">
                <a:solidFill>
                  <a:srgbClr val="FFFFFF"/>
                </a:solidFill>
              </a:rPr>
              <a:t> … you know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C8C177D0-5165-4C61-936F-C20ADF4F4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519" y="0"/>
            <a:ext cx="2174478" cy="646331"/>
          </a:xfrm>
          <a:prstGeom prst="rect">
            <a:avLst/>
          </a:prstGeom>
        </p:spPr>
      </p:pic>
      <p:sp>
        <p:nvSpPr>
          <p:cNvPr id="21" name="Gedachtewolkje: wolk 20">
            <a:extLst>
              <a:ext uri="{FF2B5EF4-FFF2-40B4-BE49-F238E27FC236}">
                <a16:creationId xmlns:a16="http://schemas.microsoft.com/office/drawing/2014/main" id="{7C0EE8C4-01EC-4B16-9911-62B2D28CCEC4}"/>
              </a:ext>
            </a:extLst>
          </p:cNvPr>
          <p:cNvSpPr/>
          <p:nvPr/>
        </p:nvSpPr>
        <p:spPr>
          <a:xfrm flipH="1">
            <a:off x="-428948" y="112426"/>
            <a:ext cx="2068643" cy="897490"/>
          </a:xfrm>
          <a:prstGeom prst="cloudCallou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need water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146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12922" y="45457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79192" y="576232"/>
            <a:ext cx="19127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text, your text, your text</a:t>
            </a:r>
          </a:p>
          <a:p>
            <a:r>
              <a:rPr lang="en-US" dirty="0">
                <a:solidFill>
                  <a:srgbClr val="FFFFFF"/>
                </a:solidFill>
              </a:rPr>
              <a:t>Your text, your text, your text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75400" y="539299"/>
            <a:ext cx="4829975" cy="35271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30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300000"/>
              </a:lnSpc>
            </a:pPr>
            <a:r>
              <a:rPr lang="en-US" dirty="0">
                <a:solidFill>
                  <a:srgbClr val="FFFFFF"/>
                </a:solidFill>
              </a:rPr>
              <a:t>Place to your</a:t>
            </a:r>
          </a:p>
          <a:p>
            <a:pPr algn="ctr">
              <a:lnSpc>
                <a:spcPct val="60000"/>
              </a:lnSpc>
            </a:pPr>
            <a:r>
              <a:rPr lang="en-US" dirty="0">
                <a:solidFill>
                  <a:srgbClr val="FFFFFF"/>
                </a:solidFill>
              </a:rPr>
              <a:t> image</a:t>
            </a: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algn="ctr">
              <a:lnSpc>
                <a:spcPct val="60000"/>
              </a:lnSpc>
            </a:pP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F5A422B-5849-43F3-AE91-5DE0F23C5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7809"/>
            <a:ext cx="9151510" cy="3470726"/>
          </a:xfrm>
          <a:prstGeom prst="rect">
            <a:avLst/>
          </a:prstGeom>
        </p:spPr>
      </p:pic>
      <p:pic>
        <p:nvPicPr>
          <p:cNvPr id="2050" name="Picture 2" descr="Het Laatste Continent - De Prinses Elisabethbasis in Antarctica">
            <a:extLst>
              <a:ext uri="{FF2B5EF4-FFF2-40B4-BE49-F238E27FC236}">
                <a16:creationId xmlns:a16="http://schemas.microsoft.com/office/drawing/2014/main" id="{70AE9B60-2EFA-4803-BC36-CC5272487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2"/>
          <a:stretch/>
        </p:blipFill>
        <p:spPr bwMode="auto">
          <a:xfrm>
            <a:off x="1719072" y="-240266"/>
            <a:ext cx="4781550" cy="199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7380365-BC3B-437F-ACC9-2E41ABC69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519" y="0"/>
            <a:ext cx="2174478" cy="646331"/>
          </a:xfrm>
          <a:prstGeom prst="rect">
            <a:avLst/>
          </a:prstGeom>
        </p:spPr>
      </p:pic>
      <p:sp>
        <p:nvSpPr>
          <p:cNvPr id="7" name="Gedachtewolkje: wolk 6">
            <a:extLst>
              <a:ext uri="{FF2B5EF4-FFF2-40B4-BE49-F238E27FC236}">
                <a16:creationId xmlns:a16="http://schemas.microsoft.com/office/drawing/2014/main" id="{046C503D-4C73-472D-9204-B4952C6A2BC2}"/>
              </a:ext>
            </a:extLst>
          </p:cNvPr>
          <p:cNvSpPr/>
          <p:nvPr/>
        </p:nvSpPr>
        <p:spPr>
          <a:xfrm flipH="1">
            <a:off x="-428948" y="112426"/>
            <a:ext cx="2068643" cy="897490"/>
          </a:xfrm>
          <a:prstGeom prst="cloudCallou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need water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8194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witc to Space">
      <a:dk1>
        <a:srgbClr val="341980"/>
      </a:dk1>
      <a:lt1>
        <a:srgbClr val="FFFFFF"/>
      </a:lt1>
      <a:dk2>
        <a:srgbClr val="C3B22D"/>
      </a:dk2>
      <a:lt2>
        <a:srgbClr val="FFFFFF"/>
      </a:lt2>
      <a:accent1>
        <a:srgbClr val="34198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576</Words>
  <Application>Microsoft Office PowerPoint</Application>
  <PresentationFormat>On-screen Show (16:9)</PresentationFormat>
  <Paragraphs>159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</dc:creator>
  <cp:lastModifiedBy>Marta Lebron</cp:lastModifiedBy>
  <cp:revision>56</cp:revision>
  <dcterms:created xsi:type="dcterms:W3CDTF">2020-04-14T14:12:26Z</dcterms:created>
  <dcterms:modified xsi:type="dcterms:W3CDTF">2020-10-08T08:36:06Z</dcterms:modified>
</cp:coreProperties>
</file>